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6004500" cy="50406300"/>
  <p:notesSz cx="6858000" cy="9144000"/>
  <p:defaultTextStyle>
    <a:defPPr>
      <a:defRPr lang="en-US"/>
    </a:defPPr>
    <a:lvl1pPr marL="0" algn="l" defTabSz="10823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1179" algn="l" defTabSz="10823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2359" algn="l" defTabSz="10823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23538" algn="l" defTabSz="10823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64717" algn="l" defTabSz="10823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05897" algn="l" defTabSz="10823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47076" algn="l" defTabSz="10823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88256" algn="l" defTabSz="10823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29435" algn="l" defTabSz="10823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5" autoAdjust="0"/>
  </p:normalViewPr>
  <p:slideViewPr>
    <p:cSldViewPr>
      <p:cViewPr>
        <p:scale>
          <a:sx n="25" d="100"/>
          <a:sy n="25" d="100"/>
        </p:scale>
        <p:origin x="-552" y="4860"/>
      </p:cViewPr>
      <p:guideLst>
        <p:guide orient="horz" pos="15876"/>
        <p:guide pos="113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-360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81110-DD86-45D4-B0DE-189F4CB16613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CA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F750F-C0F1-4726-8147-3F1618AD8E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47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2359" rtl="0" eaLnBrk="1" latinLnBrk="0" hangingPunct="1">
      <a:defRPr sz="14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541179" algn="l" defTabSz="1082359" rtl="0" eaLnBrk="1" latinLnBrk="0" hangingPunct="1">
      <a:defRPr sz="14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082359" algn="l" defTabSz="1082359" rtl="0" eaLnBrk="1" latinLnBrk="0" hangingPunct="1">
      <a:defRPr sz="14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623538" algn="l" defTabSz="1082359" rtl="0" eaLnBrk="1" latinLnBrk="0" hangingPunct="1">
      <a:defRPr sz="14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164717" algn="l" defTabSz="1082359" rtl="0" eaLnBrk="1" latinLnBrk="0" hangingPunct="1">
      <a:defRPr sz="14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705897" algn="l" defTabSz="10823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47076" algn="l" defTabSz="10823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88256" algn="l" defTabSz="10823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29435" algn="l" defTabSz="10823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F750F-C0F1-4726-8147-3F1618AD8E6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603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0340" y="15658629"/>
            <a:ext cx="30603827" cy="1080468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00677" y="28563573"/>
            <a:ext cx="25203150" cy="128816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1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23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23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64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05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47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88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29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13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2557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0910118" y="12508242"/>
            <a:ext cx="9588700" cy="26642996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131518" y="12508242"/>
            <a:ext cx="28178522" cy="26642996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87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874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4108" y="32390725"/>
            <a:ext cx="30603827" cy="10011252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844108" y="21364349"/>
            <a:ext cx="30603827" cy="11026376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117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235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2353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6471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0589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4707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7882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294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84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131523" y="72855786"/>
            <a:ext cx="18883606" cy="20608242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CA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1615201" y="72855786"/>
            <a:ext cx="18883611" cy="20608242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CA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38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231" y="2018589"/>
            <a:ext cx="32404051" cy="8401048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00227" y="11283085"/>
            <a:ext cx="15908239" cy="470225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1179" indent="0">
              <a:buNone/>
              <a:defRPr sz="2400" b="1"/>
            </a:lvl2pPr>
            <a:lvl3pPr marL="1082359" indent="0">
              <a:buNone/>
              <a:defRPr sz="2100" b="1"/>
            </a:lvl3pPr>
            <a:lvl4pPr marL="1623538" indent="0">
              <a:buNone/>
              <a:defRPr sz="1900" b="1"/>
            </a:lvl4pPr>
            <a:lvl5pPr marL="2164717" indent="0">
              <a:buNone/>
              <a:defRPr sz="1900" b="1"/>
            </a:lvl5pPr>
            <a:lvl6pPr marL="2705897" indent="0">
              <a:buNone/>
              <a:defRPr sz="1900" b="1"/>
            </a:lvl6pPr>
            <a:lvl7pPr marL="3247076" indent="0">
              <a:buNone/>
              <a:defRPr sz="1900" b="1"/>
            </a:lvl7pPr>
            <a:lvl8pPr marL="3788256" indent="0">
              <a:buNone/>
              <a:defRPr sz="1900" b="1"/>
            </a:lvl8pPr>
            <a:lvl9pPr marL="4329435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800227" y="15985337"/>
            <a:ext cx="15908239" cy="290419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CA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8289788" y="11283085"/>
            <a:ext cx="15914491" cy="470225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1179" indent="0">
              <a:buNone/>
              <a:defRPr sz="2400" b="1"/>
            </a:lvl2pPr>
            <a:lvl3pPr marL="1082359" indent="0">
              <a:buNone/>
              <a:defRPr sz="2100" b="1"/>
            </a:lvl3pPr>
            <a:lvl4pPr marL="1623538" indent="0">
              <a:buNone/>
              <a:defRPr sz="1900" b="1"/>
            </a:lvl4pPr>
            <a:lvl5pPr marL="2164717" indent="0">
              <a:buNone/>
              <a:defRPr sz="1900" b="1"/>
            </a:lvl5pPr>
            <a:lvl6pPr marL="2705897" indent="0">
              <a:buNone/>
              <a:defRPr sz="1900" b="1"/>
            </a:lvl6pPr>
            <a:lvl7pPr marL="3247076" indent="0">
              <a:buNone/>
              <a:defRPr sz="1900" b="1"/>
            </a:lvl7pPr>
            <a:lvl8pPr marL="3788256" indent="0">
              <a:buNone/>
              <a:defRPr sz="1900" b="1"/>
            </a:lvl8pPr>
            <a:lvl9pPr marL="4329435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8289788" y="15985337"/>
            <a:ext cx="15914491" cy="290419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CA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68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442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39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228" y="2006924"/>
            <a:ext cx="11845233" cy="85410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076762" y="2006929"/>
            <a:ext cx="20127517" cy="43020380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CA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00228" y="10547994"/>
            <a:ext cx="11845233" cy="34479315"/>
          </a:xfrm>
        </p:spPr>
        <p:txBody>
          <a:bodyPr/>
          <a:lstStyle>
            <a:lvl1pPr marL="0" indent="0">
              <a:buNone/>
              <a:defRPr sz="1700"/>
            </a:lvl1pPr>
            <a:lvl2pPr marL="541179" indent="0">
              <a:buNone/>
              <a:defRPr sz="1400"/>
            </a:lvl2pPr>
            <a:lvl3pPr marL="1082359" indent="0">
              <a:buNone/>
              <a:defRPr sz="1200"/>
            </a:lvl3pPr>
            <a:lvl4pPr marL="1623538" indent="0">
              <a:buNone/>
              <a:defRPr sz="1100"/>
            </a:lvl4pPr>
            <a:lvl5pPr marL="2164717" indent="0">
              <a:buNone/>
              <a:defRPr sz="1100"/>
            </a:lvl5pPr>
            <a:lvl6pPr marL="2705897" indent="0">
              <a:buNone/>
              <a:defRPr sz="1100"/>
            </a:lvl6pPr>
            <a:lvl7pPr marL="3247076" indent="0">
              <a:buNone/>
              <a:defRPr sz="1100"/>
            </a:lvl7pPr>
            <a:lvl8pPr marL="3788256" indent="0">
              <a:buNone/>
              <a:defRPr sz="1100"/>
            </a:lvl8pPr>
            <a:lvl9pPr marL="4329435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89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57134" y="35284417"/>
            <a:ext cx="21602701" cy="4165523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057134" y="4503895"/>
            <a:ext cx="21602701" cy="30243780"/>
          </a:xfrm>
        </p:spPr>
        <p:txBody>
          <a:bodyPr/>
          <a:lstStyle>
            <a:lvl1pPr marL="0" indent="0">
              <a:buNone/>
              <a:defRPr sz="3800"/>
            </a:lvl1pPr>
            <a:lvl2pPr marL="541179" indent="0">
              <a:buNone/>
              <a:defRPr sz="3300"/>
            </a:lvl2pPr>
            <a:lvl3pPr marL="1082359" indent="0">
              <a:buNone/>
              <a:defRPr sz="2800"/>
            </a:lvl3pPr>
            <a:lvl4pPr marL="1623538" indent="0">
              <a:buNone/>
              <a:defRPr sz="2400"/>
            </a:lvl4pPr>
            <a:lvl5pPr marL="2164717" indent="0">
              <a:buNone/>
              <a:defRPr sz="2400"/>
            </a:lvl5pPr>
            <a:lvl6pPr marL="2705897" indent="0">
              <a:buNone/>
              <a:defRPr sz="2400"/>
            </a:lvl6pPr>
            <a:lvl7pPr marL="3247076" indent="0">
              <a:buNone/>
              <a:defRPr sz="2400"/>
            </a:lvl7pPr>
            <a:lvl8pPr marL="3788256" indent="0">
              <a:buNone/>
              <a:defRPr sz="2400"/>
            </a:lvl8pPr>
            <a:lvl9pPr marL="4329435" indent="0">
              <a:buNone/>
              <a:defRPr sz="2400"/>
            </a:lvl9pPr>
          </a:lstStyle>
          <a:p>
            <a:endParaRPr lang="en-CA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057134" y="39449940"/>
            <a:ext cx="21602701" cy="5915737"/>
          </a:xfrm>
        </p:spPr>
        <p:txBody>
          <a:bodyPr/>
          <a:lstStyle>
            <a:lvl1pPr marL="0" indent="0">
              <a:buNone/>
              <a:defRPr sz="1700"/>
            </a:lvl1pPr>
            <a:lvl2pPr marL="541179" indent="0">
              <a:buNone/>
              <a:defRPr sz="1400"/>
            </a:lvl2pPr>
            <a:lvl3pPr marL="1082359" indent="0">
              <a:buNone/>
              <a:defRPr sz="1200"/>
            </a:lvl3pPr>
            <a:lvl4pPr marL="1623538" indent="0">
              <a:buNone/>
              <a:defRPr sz="1100"/>
            </a:lvl4pPr>
            <a:lvl5pPr marL="2164717" indent="0">
              <a:buNone/>
              <a:defRPr sz="1100"/>
            </a:lvl5pPr>
            <a:lvl6pPr marL="2705897" indent="0">
              <a:buNone/>
              <a:defRPr sz="1100"/>
            </a:lvl6pPr>
            <a:lvl7pPr marL="3247076" indent="0">
              <a:buNone/>
              <a:defRPr sz="1100"/>
            </a:lvl7pPr>
            <a:lvl8pPr marL="3788256" indent="0">
              <a:buNone/>
              <a:defRPr sz="1100"/>
            </a:lvl8pPr>
            <a:lvl9pPr marL="4329435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001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800231" y="2018589"/>
            <a:ext cx="32404051" cy="8401048"/>
          </a:xfrm>
          <a:prstGeom prst="rect">
            <a:avLst/>
          </a:prstGeom>
        </p:spPr>
        <p:txBody>
          <a:bodyPr vert="horz" lIns="108236" tIns="54118" rIns="108236" bIns="54118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00231" y="11761479"/>
            <a:ext cx="32404051" cy="33265830"/>
          </a:xfrm>
          <a:prstGeom prst="rect">
            <a:avLst/>
          </a:prstGeom>
        </p:spPr>
        <p:txBody>
          <a:bodyPr vert="horz" lIns="108236" tIns="54118" rIns="108236" bIns="5411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CA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00225" y="46719176"/>
            <a:ext cx="8401053" cy="2683668"/>
          </a:xfrm>
          <a:prstGeom prst="rect">
            <a:avLst/>
          </a:prstGeom>
        </p:spPr>
        <p:txBody>
          <a:bodyPr vert="horz" lIns="108236" tIns="54118" rIns="108236" bIns="5411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4D5EA-F180-4B07-8A55-3760055BDBC7}" type="datetimeFigureOut">
              <a:rPr lang="en-CA" smtClean="0"/>
              <a:t>2015-02-08</a:t>
            </a:fld>
            <a:endParaRPr lang="en-CA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301545" y="46719176"/>
            <a:ext cx="11401424" cy="2683668"/>
          </a:xfrm>
          <a:prstGeom prst="rect">
            <a:avLst/>
          </a:prstGeom>
        </p:spPr>
        <p:txBody>
          <a:bodyPr vert="horz" lIns="108236" tIns="54118" rIns="108236" bIns="5411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5803224" y="46719176"/>
            <a:ext cx="8401053" cy="2683668"/>
          </a:xfrm>
          <a:prstGeom prst="rect">
            <a:avLst/>
          </a:prstGeom>
        </p:spPr>
        <p:txBody>
          <a:bodyPr vert="horz" lIns="108236" tIns="54118" rIns="108236" bIns="5411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7FF38-D4E0-48A4-99B5-84F1A81F20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65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82359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884" indent="-405884" algn="l" defTabSz="108235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79417" indent="-338237" algn="l" defTabSz="1082359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52949" indent="-270590" algn="l" defTabSz="1082359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94128" indent="-270590" algn="l" defTabSz="1082359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307" indent="-270590" algn="l" defTabSz="1082359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76487" indent="-270590" algn="l" defTabSz="108235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7666" indent="-270590" algn="l" defTabSz="108235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58846" indent="-270590" algn="l" defTabSz="108235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00025" indent="-270590" algn="l" defTabSz="108235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23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1179" algn="l" defTabSz="10823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359" algn="l" defTabSz="10823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23538" algn="l" defTabSz="10823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64717" algn="l" defTabSz="10823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05897" algn="l" defTabSz="10823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47076" algn="l" defTabSz="10823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88256" algn="l" defTabSz="10823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435" algn="l" defTabSz="10823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12.png"/><Relationship Id="rId42" Type="http://schemas.openxmlformats.org/officeDocument/2006/relationships/image" Target="../media/image20.png"/><Relationship Id="rId47" Type="http://schemas.openxmlformats.org/officeDocument/2006/relationships/image" Target="../media/image25.png"/><Relationship Id="rId50" Type="http://schemas.openxmlformats.org/officeDocument/2006/relationships/image" Target="../media/image28.png"/><Relationship Id="rId55" Type="http://schemas.openxmlformats.org/officeDocument/2006/relationships/image" Target="../media/image33.png"/><Relationship Id="rId63" Type="http://schemas.openxmlformats.org/officeDocument/2006/relationships/image" Target="../media/image41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image" Target="../media/image7.png"/><Relationship Id="rId11" Type="http://schemas.openxmlformats.org/officeDocument/2006/relationships/tags" Target="../tags/tag11.xml"/><Relationship Id="rId24" Type="http://schemas.openxmlformats.org/officeDocument/2006/relationships/image" Target="../media/image2.png"/><Relationship Id="rId32" Type="http://schemas.openxmlformats.org/officeDocument/2006/relationships/image" Target="../media/image10.png"/><Relationship Id="rId37" Type="http://schemas.openxmlformats.org/officeDocument/2006/relationships/image" Target="../media/image15.png"/><Relationship Id="rId40" Type="http://schemas.openxmlformats.org/officeDocument/2006/relationships/image" Target="../media/image18.png"/><Relationship Id="rId45" Type="http://schemas.openxmlformats.org/officeDocument/2006/relationships/image" Target="../media/image23.png"/><Relationship Id="rId53" Type="http://schemas.openxmlformats.org/officeDocument/2006/relationships/image" Target="../media/image31.png"/><Relationship Id="rId58" Type="http://schemas.openxmlformats.org/officeDocument/2006/relationships/image" Target="../media/image36.png"/><Relationship Id="rId66" Type="http://schemas.openxmlformats.org/officeDocument/2006/relationships/image" Target="../media/image44.png"/><Relationship Id="rId5" Type="http://schemas.openxmlformats.org/officeDocument/2006/relationships/tags" Target="../tags/tag5.xml"/><Relationship Id="rId61" Type="http://schemas.openxmlformats.org/officeDocument/2006/relationships/image" Target="../media/image39.png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Relationship Id="rId35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image" Target="../media/image26.gif"/><Relationship Id="rId56" Type="http://schemas.openxmlformats.org/officeDocument/2006/relationships/image" Target="../media/image34.png"/><Relationship Id="rId64" Type="http://schemas.openxmlformats.org/officeDocument/2006/relationships/image" Target="../media/image42.png"/><Relationship Id="rId8" Type="http://schemas.openxmlformats.org/officeDocument/2006/relationships/tags" Target="../tags/tag8.xml"/><Relationship Id="rId51" Type="http://schemas.openxmlformats.org/officeDocument/2006/relationships/image" Target="../media/image29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3.png"/><Relationship Id="rId33" Type="http://schemas.openxmlformats.org/officeDocument/2006/relationships/image" Target="../media/image11.png"/><Relationship Id="rId38" Type="http://schemas.openxmlformats.org/officeDocument/2006/relationships/image" Target="../media/image16.png"/><Relationship Id="rId46" Type="http://schemas.openxmlformats.org/officeDocument/2006/relationships/image" Target="../media/image24.png"/><Relationship Id="rId59" Type="http://schemas.openxmlformats.org/officeDocument/2006/relationships/image" Target="../media/image37.png"/><Relationship Id="rId67" Type="http://schemas.openxmlformats.org/officeDocument/2006/relationships/image" Target="../media/image45.png"/><Relationship Id="rId20" Type="http://schemas.openxmlformats.org/officeDocument/2006/relationships/tags" Target="../tags/tag20.xml"/><Relationship Id="rId41" Type="http://schemas.openxmlformats.org/officeDocument/2006/relationships/image" Target="../media/image19.png"/><Relationship Id="rId54" Type="http://schemas.openxmlformats.org/officeDocument/2006/relationships/image" Target="../media/image32.png"/><Relationship Id="rId62" Type="http://schemas.openxmlformats.org/officeDocument/2006/relationships/image" Target="../media/image4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image" Target="../media/image1.emf"/><Relationship Id="rId28" Type="http://schemas.openxmlformats.org/officeDocument/2006/relationships/image" Target="../media/image6.png"/><Relationship Id="rId36" Type="http://schemas.openxmlformats.org/officeDocument/2006/relationships/image" Target="../media/image14.png"/><Relationship Id="rId49" Type="http://schemas.openxmlformats.org/officeDocument/2006/relationships/image" Target="../media/image27.png"/><Relationship Id="rId57" Type="http://schemas.openxmlformats.org/officeDocument/2006/relationships/image" Target="../media/image35.png"/><Relationship Id="rId10" Type="http://schemas.openxmlformats.org/officeDocument/2006/relationships/tags" Target="../tags/tag10.xml"/><Relationship Id="rId31" Type="http://schemas.openxmlformats.org/officeDocument/2006/relationships/image" Target="../media/image9.png"/><Relationship Id="rId44" Type="http://schemas.openxmlformats.org/officeDocument/2006/relationships/image" Target="../media/image22.png"/><Relationship Id="rId52" Type="http://schemas.openxmlformats.org/officeDocument/2006/relationships/image" Target="../media/image30.png"/><Relationship Id="rId60" Type="http://schemas.openxmlformats.org/officeDocument/2006/relationships/image" Target="../media/image38.png"/><Relationship Id="rId65" Type="http://schemas.openxmlformats.org/officeDocument/2006/relationships/image" Target="../media/image4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Box 230"/>
          <p:cNvSpPr txBox="1"/>
          <p:nvPr/>
        </p:nvSpPr>
        <p:spPr>
          <a:xfrm>
            <a:off x="18146266" y="20623674"/>
            <a:ext cx="87455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>
                <a:latin typeface="Trebuchet MS" panose="020B0603020202020204" pitchFamily="34" charset="0"/>
                <a:cs typeface="Arial" panose="020B0604020202020204" pitchFamily="34" charset="0"/>
              </a:rPr>
              <a:t>Processing</a:t>
            </a:r>
          </a:p>
          <a:p>
            <a:pPr lvl="0"/>
            <a:endParaRPr lang="en-US" sz="1000" dirty="0">
              <a:solidFill>
                <a:prstClr val="black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             may be significant for time channels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Keep only negative </a:t>
            </a:r>
            <a:r>
              <a:rPr lang="en-US" sz="3000" dirty="0" err="1" smtClean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lang="en-US" sz="3000" baseline="30000" dirty="0" err="1" smtClean="0">
                <a:solidFill>
                  <a:prstClr val="black"/>
                </a:solidFill>
                <a:latin typeface="Trebuchet MS"/>
                <a:cs typeface="Trebuchet MS"/>
              </a:rPr>
              <a:t>IP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 data</a:t>
            </a:r>
          </a:p>
          <a:p>
            <a:endParaRPr lang="en-US" sz="3200" dirty="0" smtClean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2778" y="383624"/>
            <a:ext cx="27579064" cy="3256615"/>
          </a:xfrm>
          <a:prstGeom prst="rect">
            <a:avLst/>
          </a:prstGeom>
          <a:noFill/>
          <a:ln w="28575" cap="rnd" cmpd="sng">
            <a:noFill/>
            <a:prstDash val="solid"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8800" dirty="0" smtClean="0">
                <a:latin typeface="Trebuchet MS"/>
                <a:cs typeface="Trebuchet MS"/>
              </a:rPr>
              <a:t>3D IP inversion of Airborne EM data at </a:t>
            </a:r>
            <a:r>
              <a:rPr lang="en-US" sz="8800" dirty="0" err="1" smtClean="0">
                <a:latin typeface="Trebuchet MS"/>
                <a:cs typeface="Trebuchet MS"/>
              </a:rPr>
              <a:t>Tli</a:t>
            </a:r>
            <a:r>
              <a:rPr lang="en-US" sz="8800" dirty="0" smtClean="0">
                <a:latin typeface="Trebuchet MS"/>
                <a:cs typeface="Trebuchet MS"/>
              </a:rPr>
              <a:t> </a:t>
            </a:r>
            <a:r>
              <a:rPr lang="en-US" sz="8800" dirty="0" err="1" smtClean="0">
                <a:latin typeface="Trebuchet MS"/>
                <a:cs typeface="Trebuchet MS"/>
              </a:rPr>
              <a:t>Kwi</a:t>
            </a:r>
            <a:r>
              <a:rPr lang="en-US" sz="8800" dirty="0" smtClean="0">
                <a:latin typeface="Trebuchet MS"/>
                <a:cs typeface="Trebuchet MS"/>
              </a:rPr>
              <a:t> Cho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 err="1" smtClean="0">
                <a:latin typeface="Trebuchet MS"/>
                <a:cs typeface="Trebuchet MS"/>
              </a:rPr>
              <a:t>Seogi</a:t>
            </a:r>
            <a:r>
              <a:rPr lang="en-US" sz="4000" dirty="0" smtClean="0">
                <a:latin typeface="Trebuchet MS"/>
                <a:cs typeface="Trebuchet MS"/>
              </a:rPr>
              <a:t> Kang, Douglas W. Oldenburg, and Michael S. McMillan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latin typeface="Trebuchet MS"/>
                <a:cs typeface="Trebuchet MS"/>
              </a:rPr>
              <a:t>Geophysical Inversion Facility, University of British Columbia, Canada</a:t>
            </a:r>
          </a:p>
        </p:txBody>
      </p:sp>
      <p:pic>
        <p:nvPicPr>
          <p:cNvPr id="21" name="Picture 4" descr="GIF_logo.ps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3" b="30172"/>
          <a:stretch/>
        </p:blipFill>
        <p:spPr>
          <a:xfrm>
            <a:off x="-71758" y="374825"/>
            <a:ext cx="5122479" cy="300990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30464" y="4187698"/>
            <a:ext cx="17561818" cy="1442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259038" y="4188697"/>
            <a:ext cx="108625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Background</a:t>
            </a:r>
          </a:p>
          <a:p>
            <a:pPr lvl="0"/>
            <a:endParaRPr lang="en-AU" sz="2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lvl="0"/>
            <a:r>
              <a:rPr lang="en-AU" sz="3000" b="1" dirty="0" err="1" smtClean="0">
                <a:solidFill>
                  <a:prstClr val="black"/>
                </a:solidFill>
                <a:latin typeface="Trebuchet MS"/>
                <a:cs typeface="Trebuchet MS"/>
              </a:rPr>
              <a:t>Tli</a:t>
            </a:r>
            <a:r>
              <a:rPr lang="en-AU" sz="3000" b="1" dirty="0" smtClean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AU" sz="3000" b="1" dirty="0" err="1">
                <a:solidFill>
                  <a:prstClr val="black"/>
                </a:solidFill>
                <a:latin typeface="Trebuchet MS"/>
                <a:cs typeface="Trebuchet MS"/>
              </a:rPr>
              <a:t>Kwi</a:t>
            </a:r>
            <a:r>
              <a:rPr lang="en-AU" sz="3000" b="1" dirty="0">
                <a:solidFill>
                  <a:prstClr val="black"/>
                </a:solidFill>
                <a:latin typeface="Trebuchet MS"/>
                <a:cs typeface="Trebuchet MS"/>
              </a:rPr>
              <a:t> Cho (TKC) kimberlite </a:t>
            </a:r>
            <a:r>
              <a:rPr lang="en-AU" sz="3000" b="1" dirty="0" smtClean="0">
                <a:solidFill>
                  <a:prstClr val="black"/>
                </a:solidFill>
                <a:latin typeface="Trebuchet MS"/>
                <a:cs typeface="Trebuchet MS"/>
              </a:rPr>
              <a:t>complex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wo </a:t>
            </a: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separate kimberlite </a:t>
            </a: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pipes:  </a:t>
            </a: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DO-18 and DO-27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Four different geological units: HK / VK / PK / XVK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DO27 is below lake: have thicker till layer than DO18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Geophysical surveys: Gravity </a:t>
            </a: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/ </a:t>
            </a: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Magnetics </a:t>
            </a: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/ EM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Airborne </a:t>
            </a: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EM </a:t>
            </a: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systems: </a:t>
            </a:r>
            <a:r>
              <a:rPr lang="en-AU" sz="3000" dirty="0" err="1">
                <a:solidFill>
                  <a:prstClr val="black"/>
                </a:solidFill>
                <a:latin typeface="Trebuchet MS"/>
                <a:cs typeface="Trebuchet MS"/>
              </a:rPr>
              <a:t>Dighem</a:t>
            </a: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, </a:t>
            </a:r>
            <a:r>
              <a:rPr lang="en-AU" sz="3000" dirty="0" err="1">
                <a:solidFill>
                  <a:prstClr val="black"/>
                </a:solidFill>
                <a:latin typeface="Trebuchet MS"/>
                <a:cs typeface="Trebuchet MS"/>
              </a:rPr>
              <a:t>AeroTEM</a:t>
            </a: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 and VTEM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Previously analysed by Jansen </a:t>
            </a: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and Witherly (2004</a:t>
            </a: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We revisit these data sets </a:t>
            </a:r>
            <a:r>
              <a:rPr lang="en-AU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 with </a:t>
            </a:r>
            <a:r>
              <a:rPr lang="en-AU" sz="3000" dirty="0">
                <a:solidFill>
                  <a:prstClr val="black"/>
                </a:solidFill>
                <a:latin typeface="Trebuchet MS"/>
                <a:cs typeface="Trebuchet MS"/>
              </a:rPr>
              <a:t>modern 3D tools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lvl="0"/>
            <a:endParaRPr lang="en-AU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lvl="0"/>
            <a:endParaRPr lang="en-AU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20916" y="10403782"/>
            <a:ext cx="42607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2000" dirty="0" smtClean="0">
                <a:solidFill>
                  <a:prstClr val="black"/>
                </a:solidFill>
                <a:latin typeface="Trebuchet MS"/>
                <a:cs typeface="Trebuchet MS"/>
              </a:rPr>
              <a:t>PK</a:t>
            </a:r>
            <a:r>
              <a:rPr lang="en-US" sz="2000" dirty="0">
                <a:solidFill>
                  <a:prstClr val="black"/>
                </a:solidFill>
                <a:latin typeface="Trebuchet MS"/>
                <a:cs typeface="Trebuchet MS"/>
              </a:rPr>
              <a:t>: </a:t>
            </a:r>
            <a:r>
              <a:rPr lang="en-CA" sz="2000" dirty="0">
                <a:solidFill>
                  <a:prstClr val="black"/>
                </a:solidFill>
                <a:latin typeface="Trebuchet MS"/>
                <a:cs typeface="Trebuchet MS"/>
              </a:rPr>
              <a:t>Pyroclastic Kimberlite</a:t>
            </a:r>
            <a:endParaRPr lang="en-US" sz="2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r>
              <a:rPr lang="en-US" sz="2000" dirty="0">
                <a:solidFill>
                  <a:prstClr val="black"/>
                </a:solidFill>
                <a:latin typeface="Trebuchet MS"/>
                <a:cs typeface="Trebuchet MS"/>
              </a:rPr>
              <a:t>· HK: Hypabyssal Kimberlite</a:t>
            </a:r>
          </a:p>
          <a:p>
            <a:r>
              <a:rPr lang="en-US" sz="2000" dirty="0">
                <a:solidFill>
                  <a:prstClr val="black"/>
                </a:solidFill>
                <a:latin typeface="Trebuchet MS"/>
                <a:cs typeface="Trebuchet MS"/>
              </a:rPr>
              <a:t>· XVK: </a:t>
            </a:r>
            <a:r>
              <a:rPr lang="en-US" sz="2000" dirty="0" err="1">
                <a:solidFill>
                  <a:prstClr val="black"/>
                </a:solidFill>
                <a:latin typeface="Trebuchet MS"/>
                <a:cs typeface="Trebuchet MS"/>
              </a:rPr>
              <a:t>Xenocryst</a:t>
            </a:r>
            <a:r>
              <a:rPr lang="en-US" sz="2000" dirty="0">
                <a:solidFill>
                  <a:prstClr val="black"/>
                </a:solidFill>
                <a:latin typeface="Trebuchet MS"/>
                <a:cs typeface="Trebuchet MS"/>
              </a:rPr>
              <a:t>-rich </a:t>
            </a:r>
            <a:r>
              <a:rPr lang="en-US" sz="2000" dirty="0" err="1">
                <a:solidFill>
                  <a:prstClr val="black"/>
                </a:solidFill>
                <a:latin typeface="Trebuchet MS"/>
                <a:cs typeface="Trebuchet MS"/>
              </a:rPr>
              <a:t>Volcaniclastic</a:t>
            </a:r>
            <a:r>
              <a:rPr lang="en-US"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endParaRPr lang="en-US" sz="2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r>
              <a:rPr lang="en-US"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Trebuchet MS"/>
                <a:cs typeface="Trebuchet MS"/>
              </a:rPr>
              <a:t>         Kimberlite</a:t>
            </a:r>
            <a:endParaRPr lang="en-US" sz="2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r>
              <a:rPr lang="en-US" sz="2000" dirty="0">
                <a:solidFill>
                  <a:prstClr val="black"/>
                </a:solidFill>
                <a:latin typeface="Trebuchet MS"/>
                <a:cs typeface="Trebuchet MS"/>
              </a:rPr>
              <a:t>· VK: </a:t>
            </a:r>
            <a:r>
              <a:rPr lang="en-US" sz="2000" dirty="0" err="1">
                <a:solidFill>
                  <a:prstClr val="black"/>
                </a:solidFill>
                <a:latin typeface="Trebuchet MS"/>
                <a:cs typeface="Trebuchet MS"/>
              </a:rPr>
              <a:t>Volcaniclastic</a:t>
            </a:r>
            <a:r>
              <a:rPr lang="en-US" sz="2000" dirty="0">
                <a:solidFill>
                  <a:prstClr val="black"/>
                </a:solidFill>
                <a:latin typeface="Trebuchet MS"/>
                <a:cs typeface="Trebuchet MS"/>
              </a:rPr>
              <a:t> Kimberlite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154400" y="4187697"/>
            <a:ext cx="17561818" cy="15210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직사각형 38"/>
          <p:cNvSpPr/>
          <p:nvPr/>
        </p:nvSpPr>
        <p:spPr>
          <a:xfrm>
            <a:off x="230046" y="18866446"/>
            <a:ext cx="17561818" cy="16705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직사각형 40"/>
          <p:cNvSpPr/>
          <p:nvPr/>
        </p:nvSpPr>
        <p:spPr>
          <a:xfrm>
            <a:off x="18154400" y="19695240"/>
            <a:ext cx="17561818" cy="19837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/>
          <p:cNvSpPr txBox="1"/>
          <p:nvPr/>
        </p:nvSpPr>
        <p:spPr>
          <a:xfrm>
            <a:off x="18167547" y="47251877"/>
            <a:ext cx="17548671" cy="2923191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olid"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600" dirty="0" smtClean="0">
                <a:latin typeface="Trebuchet MS"/>
                <a:cs typeface="Trebuchet MS"/>
              </a:rPr>
              <a:t>Acknowledgements</a:t>
            </a:r>
            <a:endParaRPr lang="en-US" sz="1400" dirty="0">
              <a:latin typeface="Trebuchet MS"/>
              <a:cs typeface="Trebuchet MS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AU" sz="2800" dirty="0">
                <a:solidFill>
                  <a:prstClr val="black"/>
                </a:solidFill>
                <a:latin typeface="Trebuchet MS"/>
                <a:cs typeface="Trebuchet MS"/>
              </a:rPr>
              <a:t>We thank Ken </a:t>
            </a:r>
            <a:r>
              <a:rPr lang="en-AU" sz="2800" dirty="0" err="1">
                <a:solidFill>
                  <a:prstClr val="black"/>
                </a:solidFill>
                <a:latin typeface="Trebuchet MS"/>
                <a:cs typeface="Trebuchet MS"/>
              </a:rPr>
              <a:t>Witherly</a:t>
            </a:r>
            <a:r>
              <a:rPr lang="en-AU" sz="2800" dirty="0">
                <a:solidFill>
                  <a:prstClr val="black"/>
                </a:solidFill>
                <a:latin typeface="Trebuchet MS"/>
                <a:cs typeface="Trebuchet MS"/>
              </a:rPr>
              <a:t> from Condor Consulting, Inc. and Jennifer Pell for from Peregrine Diamonds Ltd. for providing data and background information about TKC. </a:t>
            </a:r>
            <a:r>
              <a:rPr lang="en-AU" sz="2800" dirty="0" smtClean="0">
                <a:solidFill>
                  <a:prstClr val="black"/>
                </a:solidFill>
                <a:latin typeface="Trebuchet MS"/>
                <a:cs typeface="Trebuchet MS"/>
              </a:rPr>
              <a:t>We </a:t>
            </a:r>
            <a:r>
              <a:rPr lang="en-AU" sz="2800" dirty="0">
                <a:solidFill>
                  <a:prstClr val="black"/>
                </a:solidFill>
                <a:latin typeface="Trebuchet MS"/>
                <a:cs typeface="Trebuchet MS"/>
              </a:rPr>
              <a:t>thank Dom Fournier, Sarah </a:t>
            </a:r>
            <a:r>
              <a:rPr lang="en-CA" sz="2800" dirty="0" err="1">
                <a:solidFill>
                  <a:prstClr val="black"/>
                </a:solidFill>
                <a:latin typeface="Trebuchet MS"/>
                <a:cs typeface="Trebuchet MS"/>
              </a:rPr>
              <a:t>Devriese</a:t>
            </a:r>
            <a:r>
              <a:rPr lang="en-AU" sz="2800" dirty="0">
                <a:solidFill>
                  <a:prstClr val="black"/>
                </a:solidFill>
                <a:latin typeface="Trebuchet MS"/>
                <a:cs typeface="Trebuchet MS"/>
              </a:rPr>
              <a:t> and other UBC-GIF members for their participation in processing EM data sets and investigating the geological background of this region. Thanks </a:t>
            </a:r>
            <a:r>
              <a:rPr lang="en-AU" sz="2800" dirty="0" smtClean="0">
                <a:solidFill>
                  <a:prstClr val="black"/>
                </a:solidFill>
                <a:latin typeface="Trebuchet MS"/>
                <a:cs typeface="Trebuchet MS"/>
              </a:rPr>
              <a:t>also to </a:t>
            </a:r>
            <a:r>
              <a:rPr lang="en-AU" sz="2800" dirty="0" err="1">
                <a:solidFill>
                  <a:prstClr val="black"/>
                </a:solidFill>
                <a:latin typeface="Trebuchet MS"/>
                <a:cs typeface="Trebuchet MS"/>
              </a:rPr>
              <a:t>SimPEG</a:t>
            </a:r>
            <a:r>
              <a:rPr lang="en-AU" sz="28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AU" sz="2800" dirty="0" smtClean="0">
                <a:solidFill>
                  <a:prstClr val="black"/>
                </a:solidFill>
                <a:latin typeface="Trebuchet MS"/>
                <a:cs typeface="Trebuchet MS"/>
              </a:rPr>
              <a:t>developers. </a:t>
            </a:r>
            <a:endParaRPr lang="en-US" sz="28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8157698" y="39890700"/>
            <a:ext cx="17561818" cy="71740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TextBox 75"/>
          <p:cNvSpPr txBox="1"/>
          <p:nvPr/>
        </p:nvSpPr>
        <p:spPr>
          <a:xfrm>
            <a:off x="260275" y="18895021"/>
            <a:ext cx="155680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>
                <a:latin typeface="Trebuchet MS" panose="020B0603020202020204" pitchFamily="34" charset="0"/>
                <a:cs typeface="Arial" panose="020B0604020202020204" pitchFamily="34" charset="0"/>
              </a:rPr>
              <a:t>A</a:t>
            </a:r>
            <a:r>
              <a:rPr lang="en-US" sz="46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irborne EM data: </a:t>
            </a:r>
            <a:r>
              <a:rPr lang="en-US" sz="4600" dirty="0" err="1" smtClean="0">
                <a:latin typeface="Trebuchet MS" panose="020B0603020202020204" pitchFamily="34" charset="0"/>
                <a:cs typeface="Arial" panose="020B0604020202020204" pitchFamily="34" charset="0"/>
              </a:rPr>
              <a:t>Dighem</a:t>
            </a:r>
            <a:r>
              <a:rPr lang="en-US" sz="46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, </a:t>
            </a:r>
            <a:r>
              <a:rPr lang="en-US" sz="4600" dirty="0" err="1" smtClean="0">
                <a:latin typeface="Trebuchet MS" panose="020B0603020202020204" pitchFamily="34" charset="0"/>
                <a:cs typeface="Arial" panose="020B0604020202020204" pitchFamily="34" charset="0"/>
              </a:rPr>
              <a:t>AeroTEM</a:t>
            </a:r>
            <a:r>
              <a:rPr lang="en-US" sz="460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lang="en-US" sz="46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and VTEM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88788" y="19897337"/>
            <a:ext cx="7274476" cy="63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lvl="0">
              <a:spcBef>
                <a:spcPts val="250"/>
              </a:spcBef>
              <a:spcAft>
                <a:spcPts val="500"/>
              </a:spcAft>
            </a:pPr>
            <a:r>
              <a:rPr lang="en-US" sz="3000" b="1" dirty="0" smtClean="0">
                <a:solidFill>
                  <a:prstClr val="black"/>
                </a:solidFill>
                <a:latin typeface="Trebuchet MS"/>
                <a:cs typeface="Trebuchet MS"/>
              </a:rPr>
              <a:t>Frequency domain: </a:t>
            </a:r>
            <a:r>
              <a:rPr lang="en-US" sz="3000" b="1" dirty="0" err="1" smtClean="0">
                <a:solidFill>
                  <a:prstClr val="black"/>
                </a:solidFill>
                <a:latin typeface="Trebuchet MS"/>
                <a:cs typeface="Trebuchet MS"/>
              </a:rPr>
              <a:t>Dighem</a:t>
            </a:r>
            <a:endParaRPr lang="en-CA" sz="3000" b="1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92295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High anomalies near DO18 and DO27</a:t>
            </a:r>
          </a:p>
          <a:p>
            <a:pPr marL="92295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Pipes more conductive than background</a:t>
            </a:r>
          </a:p>
          <a:p>
            <a:pPr marL="180000">
              <a:spcBef>
                <a:spcPts val="250"/>
              </a:spcBef>
              <a:spcAft>
                <a:spcPts val="500"/>
              </a:spcAft>
            </a:pP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0000">
              <a:spcBef>
                <a:spcPts val="250"/>
              </a:spcBef>
              <a:spcAft>
                <a:spcPts val="500"/>
              </a:spcAft>
            </a:pPr>
            <a:r>
              <a:rPr lang="en-US" sz="3000" b="1" dirty="0">
                <a:solidFill>
                  <a:prstClr val="black"/>
                </a:solidFill>
                <a:latin typeface="Trebuchet MS"/>
                <a:cs typeface="Trebuchet MS"/>
              </a:rPr>
              <a:t>Time domain </a:t>
            </a:r>
            <a:r>
              <a:rPr lang="en-US" sz="3000" b="1" dirty="0" smtClean="0">
                <a:solidFill>
                  <a:prstClr val="black"/>
                </a:solidFill>
                <a:latin typeface="Trebuchet MS"/>
                <a:cs typeface="Trebuchet MS"/>
              </a:rPr>
              <a:t>system: </a:t>
            </a:r>
            <a:r>
              <a:rPr lang="en-US" sz="3000" b="1" dirty="0" err="1" smtClean="0">
                <a:solidFill>
                  <a:prstClr val="black"/>
                </a:solidFill>
                <a:latin typeface="Trebuchet MS"/>
                <a:cs typeface="Trebuchet MS"/>
              </a:rPr>
              <a:t>AeroTEM</a:t>
            </a:r>
            <a:endParaRPr lang="en-US" sz="3000" b="1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0000">
              <a:spcBef>
                <a:spcPts val="250"/>
              </a:spcBef>
              <a:spcAft>
                <a:spcPts val="500"/>
              </a:spcAft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Early time channel: similar to VTEM </a:t>
            </a:r>
          </a:p>
          <a:p>
            <a:pPr marL="92295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Later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times: negative near DO27 (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N3)</a:t>
            </a:r>
          </a:p>
          <a:p>
            <a:pPr marL="92295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Negatives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due to chargeable material (</a:t>
            </a:r>
            <a:r>
              <a:rPr lang="en-US" sz="3000" dirty="0" err="1" smtClean="0">
                <a:solidFill>
                  <a:prstClr val="black"/>
                </a:solidFill>
                <a:latin typeface="Trebuchet MS"/>
                <a:cs typeface="Trebuchet MS"/>
              </a:rPr>
              <a:t>Weidelt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, 1982)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78" name="Picture 12" descr="AWBC8WtIa2vh65IlcTZ8lMjfNz1dKVbEmPBPN42YHmvEwj96xutwzIuim-MW37rnwYYiDq-sfxgyhIgkTQdroG5Y6Q7WqSrlWVHQbF2Ie0BNkB26eXN2_H3yNI1t0_g_Yw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75" y="31539854"/>
            <a:ext cx="6988711" cy="378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509033" y="30985856"/>
            <a:ext cx="6915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Airborne EM systems</a:t>
            </a:r>
            <a:endParaRPr lang="en-CA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8154400" y="4236175"/>
            <a:ext cx="10618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Methodology of IP inversion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18175509" y="5093270"/>
            <a:ext cx="17432632" cy="654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black"/>
                </a:solidFill>
                <a:latin typeface="Trebuchet MS"/>
                <a:cs typeface="Trebuchet MS"/>
              </a:rPr>
              <a:t>IP datum</a:t>
            </a:r>
            <a:endParaRPr lang="en-US" sz="3000" b="1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/>
            <a:endParaRPr lang="en-US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/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     </a:t>
            </a:r>
          </a:p>
          <a:p>
            <a:pPr lvl="0"/>
            <a:r>
              <a:rPr lang="en-US" sz="3000" b="1" dirty="0" smtClean="0">
                <a:solidFill>
                  <a:prstClr val="black"/>
                </a:solidFill>
                <a:latin typeface="Trebuchet MS"/>
                <a:cs typeface="Trebuchet MS"/>
              </a:rPr>
              <a:t>EM decoupling: </a:t>
            </a:r>
          </a:p>
          <a:p>
            <a:pPr marL="92520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rebuchet MS"/>
                <a:cs typeface="Trebuchet MS"/>
              </a:rPr>
              <a:t>N</a:t>
            </a:r>
            <a:r>
              <a:rPr lang="en-US" sz="3000" dirty="0" smtClean="0">
                <a:latin typeface="Trebuchet MS"/>
                <a:cs typeface="Trebuchet MS"/>
              </a:rPr>
              <a:t>eed a 3D conductivity distribution</a:t>
            </a:r>
          </a:p>
          <a:p>
            <a:pPr marL="92520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Trebuchet MS"/>
                <a:cs typeface="Trebuchet MS"/>
              </a:rPr>
              <a:t>Invert EM data after ignoring IP contaminate data</a:t>
            </a:r>
          </a:p>
          <a:p>
            <a:pPr marL="468000">
              <a:spcBef>
                <a:spcPts val="250"/>
              </a:spcBef>
              <a:spcAft>
                <a:spcPts val="500"/>
              </a:spcAft>
            </a:pPr>
            <a:endParaRPr lang="en-US" sz="3000" dirty="0" smtClean="0">
              <a:latin typeface="Trebuchet MS"/>
              <a:cs typeface="Trebuchet MS"/>
            </a:endParaRPr>
          </a:p>
          <a:p>
            <a:pPr lvl="0"/>
            <a:endParaRPr lang="en-US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lvl="0"/>
            <a:endParaRPr lang="en-US" sz="3000" b="1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lvl="0"/>
            <a:endParaRPr lang="en-US" sz="3000" b="1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lvl="0"/>
            <a:r>
              <a:rPr lang="en-US" sz="3000" b="1" dirty="0" smtClean="0">
                <a:solidFill>
                  <a:prstClr val="black"/>
                </a:solidFill>
                <a:latin typeface="Trebuchet MS"/>
                <a:cs typeface="Trebuchet MS"/>
              </a:rPr>
              <a:t>IP </a:t>
            </a:r>
            <a:r>
              <a:rPr lang="en-US" sz="3000" b="1" dirty="0">
                <a:solidFill>
                  <a:prstClr val="black"/>
                </a:solidFill>
                <a:latin typeface="Trebuchet MS"/>
                <a:cs typeface="Trebuchet MS"/>
              </a:rPr>
              <a:t>inversion</a:t>
            </a:r>
            <a:endParaRPr lang="en-US" sz="3000" b="1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92520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rebuchet MS"/>
                <a:cs typeface="Trebuchet MS"/>
              </a:rPr>
              <a:t>L</a:t>
            </a:r>
            <a:r>
              <a:rPr lang="en-US" sz="3000" dirty="0" smtClean="0">
                <a:latin typeface="Trebuchet MS"/>
                <a:cs typeface="Trebuchet MS"/>
              </a:rPr>
              <a:t>inearize IP responses in terms of pseudo-chargeability (Kang et al., 2014)</a:t>
            </a:r>
          </a:p>
          <a:p>
            <a:pPr marL="468000">
              <a:spcBef>
                <a:spcPts val="250"/>
              </a:spcBef>
              <a:spcAft>
                <a:spcPts val="500"/>
              </a:spcAft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Linear form of equation:</a:t>
            </a:r>
            <a:endParaRPr lang="en-US" sz="3200" dirty="0" smtClean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" name="그림 17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058" y="5870851"/>
            <a:ext cx="6878006" cy="411210"/>
          </a:xfrm>
          <a:prstGeom prst="rect">
            <a:avLst/>
          </a:prstGeom>
        </p:spPr>
      </p:pic>
      <p:sp>
        <p:nvSpPr>
          <p:cNvPr id="172" name="직사각형 171"/>
          <p:cNvSpPr/>
          <p:nvPr/>
        </p:nvSpPr>
        <p:spPr>
          <a:xfrm>
            <a:off x="27319857" y="4636284"/>
            <a:ext cx="8280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/>
            <a:r>
              <a:rPr lang="en-US" sz="2400" dirty="0" smtClean="0">
                <a:solidFill>
                  <a:prstClr val="black"/>
                </a:solidFill>
                <a:latin typeface="Trebuchet MS"/>
                <a:cs typeface="Trebuchet MS"/>
              </a:rPr>
              <a:t>·         Maxwell’s 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operator,       </a:t>
            </a:r>
            <a:endParaRPr lang="en-US" sz="24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/>
            <a:r>
              <a:rPr lang="en-US" sz="2400" dirty="0" smtClean="0">
                <a:solidFill>
                  <a:prstClr val="black"/>
                </a:solidFill>
                <a:latin typeface="Trebuchet MS"/>
                <a:cs typeface="Trebuchet MS"/>
              </a:rPr>
              <a:t>·         conductivity 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at infinite </a:t>
            </a:r>
            <a:r>
              <a:rPr lang="en-US" sz="2400" dirty="0" smtClean="0">
                <a:solidFill>
                  <a:prstClr val="black"/>
                </a:solidFill>
                <a:latin typeface="Trebuchet MS"/>
                <a:cs typeface="Trebuchet MS"/>
              </a:rPr>
              <a:t>frequency</a:t>
            </a:r>
          </a:p>
          <a:p>
            <a:pPr marL="285750" lvl="0"/>
            <a:r>
              <a:rPr lang="en-US" sz="2400" dirty="0" smtClean="0">
                <a:solidFill>
                  <a:prstClr val="black"/>
                </a:solidFill>
                <a:latin typeface="Trebuchet MS"/>
                <a:cs typeface="Trebuchet MS"/>
              </a:rPr>
              <a:t>·         time 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dependent conductivity </a:t>
            </a:r>
          </a:p>
          <a:p>
            <a:pPr marL="285750" lvl="0"/>
            <a:r>
              <a:rPr lang="en-US" sz="2400" dirty="0" smtClean="0">
                <a:solidFill>
                  <a:prstClr val="black"/>
                </a:solidFill>
                <a:latin typeface="Trebuchet MS"/>
                <a:cs typeface="Trebuchet MS"/>
              </a:rPr>
              <a:t>·       arbitrary 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EM data</a:t>
            </a:r>
          </a:p>
          <a:p>
            <a:pPr marL="285750" lvl="0"/>
            <a:r>
              <a:rPr lang="en-US" sz="2400" dirty="0" smtClean="0">
                <a:solidFill>
                  <a:prstClr val="black"/>
                </a:solidFill>
                <a:latin typeface="Trebuchet MS"/>
                <a:cs typeface="Trebuchet MS"/>
              </a:rPr>
              <a:t>·  Superscript </a:t>
            </a:r>
            <a:r>
              <a:rPr lang="en-US" sz="2400" dirty="0">
                <a:solidFill>
                  <a:prstClr val="black"/>
                </a:solidFill>
                <a:latin typeface="Trebuchet MS"/>
                <a:cs typeface="Trebuchet MS"/>
              </a:rPr>
              <a:t>F </a:t>
            </a:r>
            <a:r>
              <a:rPr lang="en-US" sz="2400" dirty="0" smtClean="0">
                <a:solidFill>
                  <a:prstClr val="black"/>
                </a:solidFill>
                <a:latin typeface="Trebuchet MS"/>
                <a:cs typeface="Trebuchet MS"/>
              </a:rPr>
              <a:t>indicates fundamental  response</a:t>
            </a:r>
            <a:endParaRPr lang="en-CA" dirty="0"/>
          </a:p>
        </p:txBody>
      </p:sp>
      <p:pic>
        <p:nvPicPr>
          <p:cNvPr id="173" name="그림 17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282" y="8937916"/>
            <a:ext cx="6567872" cy="472314"/>
          </a:xfrm>
          <a:prstGeom prst="rect">
            <a:avLst/>
          </a:prstGeom>
        </p:spPr>
      </p:pic>
      <p:pic>
        <p:nvPicPr>
          <p:cNvPr id="186" name="그림 1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631" y="4722484"/>
            <a:ext cx="460398" cy="313910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253" y="5447599"/>
            <a:ext cx="509863" cy="315812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876" y="5199440"/>
            <a:ext cx="405226" cy="186444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320" y="5832998"/>
            <a:ext cx="152197" cy="22259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892779" y="11308121"/>
            <a:ext cx="10981472" cy="933589"/>
            <a:chOff x="23892779" y="11017574"/>
            <a:chExt cx="10981472" cy="933589"/>
          </a:xfrm>
        </p:grpSpPr>
        <p:pic>
          <p:nvPicPr>
            <p:cNvPr id="191" name="그림 19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2779" y="11089582"/>
              <a:ext cx="2462399" cy="440959"/>
            </a:xfrm>
            <a:prstGeom prst="rect">
              <a:avLst/>
            </a:prstGeom>
          </p:spPr>
        </p:pic>
        <p:grpSp>
          <p:nvGrpSpPr>
            <p:cNvPr id="195" name="그룹 194"/>
            <p:cNvGrpSpPr/>
            <p:nvPr/>
          </p:nvGrpSpPr>
          <p:grpSpPr>
            <a:xfrm>
              <a:off x="27350934" y="11017574"/>
              <a:ext cx="7523317" cy="933589"/>
              <a:chOff x="27350934" y="11080671"/>
              <a:chExt cx="7523317" cy="933589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27350934" y="11080671"/>
                <a:ext cx="7523317" cy="933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68000">
                  <a:spcBef>
                    <a:spcPts val="250"/>
                  </a:spcBef>
                  <a:spcAft>
                    <a:spcPts val="500"/>
                  </a:spcAft>
                </a:pPr>
                <a:r>
                  <a:rPr lang="en-US" sz="2400" dirty="0">
                    <a:solidFill>
                      <a:prstClr val="black"/>
                    </a:solidFill>
                    <a:latin typeface="Trebuchet MS"/>
                    <a:cs typeface="Trebuchet MS"/>
                  </a:rPr>
                  <a:t>·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rebuchet MS"/>
                    <a:cs typeface="Trebuchet MS"/>
                  </a:rPr>
                  <a:t>      : sensitivity function</a:t>
                </a:r>
              </a:p>
              <a:p>
                <a:pPr marL="468000">
                  <a:spcBef>
                    <a:spcPts val="250"/>
                  </a:spcBef>
                  <a:spcAft>
                    <a:spcPts val="500"/>
                  </a:spcAft>
                </a:pPr>
                <a:r>
                  <a:rPr lang="en-US" sz="2400" dirty="0">
                    <a:solidFill>
                      <a:prstClr val="black"/>
                    </a:solidFill>
                    <a:latin typeface="Trebuchet MS"/>
                    <a:cs typeface="Trebuchet MS"/>
                  </a:rPr>
                  <a:t>·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rebuchet MS"/>
                    <a:cs typeface="Trebuchet MS"/>
                  </a:rPr>
                  <a:t>        : pseudo-chargeability</a:t>
                </a:r>
                <a:endParaRPr lang="en-US" sz="2400" dirty="0">
                  <a:solidFill>
                    <a:prstClr val="black"/>
                  </a:solidFill>
                  <a:latin typeface="Trebuchet MS"/>
                  <a:cs typeface="Trebuchet MS"/>
                </a:endParaRPr>
              </a:p>
            </p:txBody>
          </p:sp>
          <p:pic>
            <p:nvPicPr>
              <p:cNvPr id="193" name="그림 192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41900" y="11173199"/>
                <a:ext cx="284045" cy="288820"/>
              </a:xfrm>
              <a:prstGeom prst="rect">
                <a:avLst/>
              </a:prstGeom>
            </p:spPr>
          </p:pic>
          <p:pic>
            <p:nvPicPr>
              <p:cNvPr id="194" name="그림 193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0810" y="11630222"/>
                <a:ext cx="531916" cy="343573"/>
              </a:xfrm>
              <a:prstGeom prst="rect">
                <a:avLst/>
              </a:prstGeom>
            </p:spPr>
          </p:pic>
        </p:grpSp>
      </p:grpSp>
      <p:pic>
        <p:nvPicPr>
          <p:cNvPr id="196" name="Picture 2" descr="https://lh6.googleusercontent.com/6Frsal_-iWC7-KjggexYrWMuPDQ1lHAtdAY0YR6sm2cLF0fLXWHIrW7kttbmzSLIiNWE4L5adhYilJ89Uw2dNe04ufPTac5Hz580oEd0NRfEZry3BVMBnCkEi16zcU0hQtM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354" y="12562847"/>
            <a:ext cx="8640000" cy="341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4" descr="https://lh3.googleusercontent.com/HEkOF5GIKOWE0gpgVk5uf2Z8A6jhxAcRfE6hpcm0lfzdavnFMHPBznDVNCSJbh-lT-Ci8YkaKMFEiQkl0WDmsWnzps1uVnBhigTotkhnbFG6Nidp6VLACtlV6s2WT2C-z8s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354" y="15974217"/>
            <a:ext cx="8640000" cy="339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Box 197"/>
          <p:cNvSpPr txBox="1"/>
          <p:nvPr/>
        </p:nvSpPr>
        <p:spPr>
          <a:xfrm>
            <a:off x="18218274" y="12529742"/>
            <a:ext cx="2612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0.09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228518" y="15952789"/>
            <a:ext cx="2612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0.3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19855946" y="12267088"/>
            <a:ext cx="192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endParaRPr lang="en-C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22664258" y="12267088"/>
            <a:ext cx="192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en-C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25712809" y="12267088"/>
            <a:ext cx="148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C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8146266" y="14995438"/>
            <a:ext cx="208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 dominant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8146266" y="18408906"/>
            <a:ext cx="208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Both EM and IP</a:t>
            </a:r>
          </a:p>
        </p:txBody>
      </p:sp>
      <p:cxnSp>
        <p:nvCxnSpPr>
          <p:cNvPr id="206" name="직선 화살표 연결선 205"/>
          <p:cNvCxnSpPr/>
          <p:nvPr/>
        </p:nvCxnSpPr>
        <p:spPr>
          <a:xfrm flipV="1">
            <a:off x="19802450" y="14705951"/>
            <a:ext cx="374745" cy="289487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/>
          <p:nvPr/>
        </p:nvCxnSpPr>
        <p:spPr>
          <a:xfrm flipV="1">
            <a:off x="19802450" y="18130397"/>
            <a:ext cx="374745" cy="289487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7944666" y="12933391"/>
            <a:ext cx="7046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rebuchet MS" panose="020B0603020202020204" pitchFamily="34" charset="0"/>
                <a:cs typeface="Arial" panose="020B0604020202020204" pitchFamily="34" charset="0"/>
              </a:rPr>
              <a:t>C</a:t>
            </a:r>
            <a:r>
              <a:rPr lang="en-US" sz="3000" b="1" dirty="0" smtClean="0">
                <a:latin typeface="Trebuchet MS" panose="020B0603020202020204" pitchFamily="34" charset="0"/>
                <a:cs typeface="Arial" panose="020B0604020202020204" pitchFamily="34" charset="0"/>
              </a:rPr>
              <a:t>onductivity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Combination of </a:t>
            </a:r>
            <a:r>
              <a:rPr lang="en-US" sz="3000" dirty="0" err="1" smtClean="0">
                <a:solidFill>
                  <a:prstClr val="black"/>
                </a:solidFill>
                <a:latin typeface="Trebuchet MS"/>
                <a:cs typeface="Trebuchet MS"/>
              </a:rPr>
              <a:t>Dighem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 and parametric inversion conductivities.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8167547" y="19695240"/>
            <a:ext cx="10618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3D IP inversion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8324187" y="22970901"/>
            <a:ext cx="7597382" cy="5061561"/>
            <a:chOff x="18324187" y="22970901"/>
            <a:chExt cx="7597382" cy="5061561"/>
          </a:xfrm>
        </p:grpSpPr>
        <p:pic>
          <p:nvPicPr>
            <p:cNvPr id="228" name="Picture 8" descr="https://lh3.googleusercontent.com/TYEFXGLsWR0XxGlT98uJ_R9UGHH8EJxH_ZPiCl4E_8Jc-ag6xtg0BQjK4KYHFVBH50LX1Z9aklOmp-FCw8GOoUD6fAUIS9fompvhaXNPhSYVukmwX0b7t1ChO96bI4mEnv4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4187" y="23326231"/>
              <a:ext cx="7597382" cy="4706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9" name="TextBox 228"/>
            <p:cNvSpPr txBox="1"/>
            <p:nvPr/>
          </p:nvSpPr>
          <p:spPr>
            <a:xfrm>
              <a:off x="19154375" y="22970901"/>
              <a:ext cx="2873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Raw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2400" b="1" baseline="30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endParaRPr lang="en-CA" sz="2400" b="1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2664255" y="22970901"/>
              <a:ext cx="3048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Processed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2400" b="1" baseline="30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endParaRPr lang="en-CA" sz="2400" b="1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6647381" y="19730542"/>
            <a:ext cx="905515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Trebuchet MS" panose="020B0603020202020204" pitchFamily="34" charset="0"/>
                <a:cs typeface="Arial" panose="020B0604020202020204" pitchFamily="34" charset="0"/>
              </a:rPr>
              <a:t>Estimate intrinsic IP parameters</a:t>
            </a:r>
          </a:p>
          <a:p>
            <a:pPr lvl="0"/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Analyze decay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features of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pseudo-chargeability  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Let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lvl="0"/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     and     is arbitrary constant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Take log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we have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inearly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fit  pseudo-chargeability at two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locations corresponding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to  DO18 and DO27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pipes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236" name="그림 23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430" y="21343971"/>
            <a:ext cx="1123728" cy="347871"/>
          </a:xfrm>
          <a:prstGeom prst="rect">
            <a:avLst/>
          </a:prstGeom>
        </p:spPr>
      </p:pic>
      <p:sp>
        <p:nvSpPr>
          <p:cNvPr id="238" name="TextBox 237"/>
          <p:cNvSpPr txBox="1"/>
          <p:nvPr/>
        </p:nvSpPr>
        <p:spPr>
          <a:xfrm>
            <a:off x="18167547" y="28641525"/>
            <a:ext cx="872427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Trebuchet MS" panose="020B0603020202020204" pitchFamily="34" charset="0"/>
                <a:cs typeface="Arial" panose="020B0604020202020204" pitchFamily="34" charset="0"/>
              </a:rPr>
              <a:t>Pseudo-chargeability model</a:t>
            </a:r>
          </a:p>
          <a:p>
            <a:endParaRPr lang="en-US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nvert each time channel separately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Recovered pseudo-chargeability shows:</a:t>
            </a:r>
          </a:p>
          <a:p>
            <a:pPr marL="285750"/>
            <a:r>
              <a:rPr lang="en-US" sz="3200" dirty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Early time:  chargeable bodies near DO18 (XVK unit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 and dyke feature (HK and VK)</a:t>
            </a:r>
          </a:p>
          <a:p>
            <a:pPr marL="285750"/>
            <a:endParaRPr lang="en-US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/>
            <a:r>
              <a:rPr lang="en-US" sz="3200" dirty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Late time shows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chargeable body near DO27 (PK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unit)</a:t>
            </a:r>
          </a:p>
        </p:txBody>
      </p:sp>
      <p:pic>
        <p:nvPicPr>
          <p:cNvPr id="250" name="그림 24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362" y="22942695"/>
            <a:ext cx="3706569" cy="710790"/>
          </a:xfrm>
          <a:prstGeom prst="rect">
            <a:avLst/>
          </a:prstGeom>
        </p:spPr>
      </p:pic>
      <p:pic>
        <p:nvPicPr>
          <p:cNvPr id="251" name="그림 2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94" y="21395219"/>
            <a:ext cx="2020094" cy="466519"/>
          </a:xfrm>
          <a:prstGeom prst="rect">
            <a:avLst/>
          </a:prstGeom>
        </p:spPr>
      </p:pic>
      <p:grpSp>
        <p:nvGrpSpPr>
          <p:cNvPr id="252" name="그룹 251"/>
          <p:cNvGrpSpPr/>
          <p:nvPr/>
        </p:nvGrpSpPr>
        <p:grpSpPr>
          <a:xfrm>
            <a:off x="31169755" y="21286143"/>
            <a:ext cx="3525919" cy="584774"/>
            <a:chOff x="39105442" y="5139781"/>
            <a:chExt cx="3115965" cy="516783"/>
          </a:xfrm>
        </p:grpSpPr>
        <p:pic>
          <p:nvPicPr>
            <p:cNvPr id="253" name="그림 25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10191" y="5280770"/>
              <a:ext cx="1911216" cy="363000"/>
            </a:xfrm>
            <a:prstGeom prst="rect">
              <a:avLst/>
            </a:prstGeom>
          </p:spPr>
        </p:pic>
        <p:sp>
          <p:nvSpPr>
            <p:cNvPr id="254" name="TextBox 253"/>
            <p:cNvSpPr txBox="1"/>
            <p:nvPr/>
          </p:nvSpPr>
          <p:spPr>
            <a:xfrm>
              <a:off x="39105442" y="5139781"/>
              <a:ext cx="1467923" cy="516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Trebuchet MS"/>
                  <a:cs typeface="Trebuchet MS"/>
                </a:rPr>
                <a:t>where</a:t>
              </a:r>
              <a:endParaRPr lang="en-CA" sz="3200" dirty="0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255" name="그림 25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0193" y="22259890"/>
            <a:ext cx="191186" cy="186221"/>
          </a:xfrm>
          <a:prstGeom prst="rect">
            <a:avLst/>
          </a:prstGeom>
        </p:spPr>
      </p:pic>
      <p:grpSp>
        <p:nvGrpSpPr>
          <p:cNvPr id="262" name="그룹 261"/>
          <p:cNvGrpSpPr/>
          <p:nvPr/>
        </p:nvGrpSpPr>
        <p:grpSpPr>
          <a:xfrm>
            <a:off x="32768061" y="22106806"/>
            <a:ext cx="2804141" cy="738664"/>
            <a:chOff x="32475858" y="23151659"/>
            <a:chExt cx="2804141" cy="738664"/>
          </a:xfrm>
        </p:grpSpPr>
        <p:sp>
          <p:nvSpPr>
            <p:cNvPr id="261" name="직사각형 260"/>
            <p:cNvSpPr/>
            <p:nvPr/>
          </p:nvSpPr>
          <p:spPr>
            <a:xfrm>
              <a:off x="32475858" y="23151659"/>
              <a:ext cx="28041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/>
              <a:r>
                <a:rPr lang="en-US" sz="2000" dirty="0">
                  <a:solidFill>
                    <a:prstClr val="black"/>
                  </a:solidFill>
                  <a:latin typeface="Trebuchet MS"/>
                  <a:cs typeface="Trebuchet MS"/>
                </a:rPr>
                <a:t>·</a:t>
              </a:r>
              <a:r>
                <a:rPr lang="en-US" dirty="0" smtClean="0"/>
                <a:t>       : Chargeability</a:t>
              </a:r>
            </a:p>
            <a:p>
              <a:pPr marL="285750" lvl="0"/>
              <a:r>
                <a:rPr lang="en-US" sz="2000" dirty="0" smtClean="0">
                  <a:solidFill>
                    <a:prstClr val="black"/>
                  </a:solidFill>
                  <a:latin typeface="Trebuchet MS"/>
                  <a:cs typeface="Trebuchet MS"/>
                </a:rPr>
                <a:t>·    </a:t>
              </a:r>
              <a:r>
                <a:rPr lang="en-US" dirty="0" smtClean="0"/>
                <a:t>  : Time constant</a:t>
              </a:r>
              <a:endParaRPr lang="en-CA" dirty="0"/>
            </a:p>
          </p:txBody>
        </p:sp>
        <p:pic>
          <p:nvPicPr>
            <p:cNvPr id="257" name="그림 25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6429" y="23237833"/>
              <a:ext cx="196152" cy="270641"/>
            </a:xfrm>
            <a:prstGeom prst="rect">
              <a:avLst/>
            </a:prstGeom>
          </p:spPr>
        </p:pic>
        <p:pic>
          <p:nvPicPr>
            <p:cNvPr id="259" name="그림 25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2161" y="23604460"/>
              <a:ext cx="201118" cy="181255"/>
            </a:xfrm>
            <a:prstGeom prst="rect">
              <a:avLst/>
            </a:prstGeom>
          </p:spPr>
        </p:pic>
      </p:grpSp>
      <p:sp>
        <p:nvSpPr>
          <p:cNvPr id="263" name="TextBox 262"/>
          <p:cNvSpPr txBox="1"/>
          <p:nvPr/>
        </p:nvSpPr>
        <p:spPr>
          <a:xfrm>
            <a:off x="26956975" y="29125490"/>
            <a:ext cx="8745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latin typeface="Trebuchet MS" panose="020B0603020202020204" pitchFamily="34" charset="0"/>
                <a:cs typeface="Arial" panose="020B0604020202020204" pitchFamily="34" charset="0"/>
              </a:rPr>
              <a:t>Synthesis</a:t>
            </a:r>
            <a:endParaRPr lang="en-US" sz="3200" dirty="0" smtClean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2" name="그룹 291"/>
          <p:cNvGrpSpPr/>
          <p:nvPr/>
        </p:nvGrpSpPr>
        <p:grpSpPr>
          <a:xfrm>
            <a:off x="19874458" y="33547694"/>
            <a:ext cx="13753528" cy="5718249"/>
            <a:chOff x="19154378" y="33526461"/>
            <a:chExt cx="13753528" cy="5718249"/>
          </a:xfrm>
        </p:grpSpPr>
        <p:pic>
          <p:nvPicPr>
            <p:cNvPr id="240" name="Picture 2" descr="C:\Users\SEOGI\AppData\Local\Temp\x10sctmp8.png"/>
            <p:cNvPicPr>
              <a:picLocks noChangeAspect="1" noChangeArrowheads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4" t="16076" r="29493" b="5684"/>
            <a:stretch/>
          </p:blipFill>
          <p:spPr bwMode="auto">
            <a:xfrm>
              <a:off x="26494653" y="33978367"/>
              <a:ext cx="5458099" cy="525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2" descr="C:\Users\SEOGI\AppData\Local\Temp\x10sctmp7.png"/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4" t="16076" r="29493" b="5684"/>
            <a:stretch/>
          </p:blipFill>
          <p:spPr bwMode="auto">
            <a:xfrm>
              <a:off x="19154378" y="33991288"/>
              <a:ext cx="5458100" cy="5253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2" name="TextBox 241"/>
            <p:cNvSpPr txBox="1"/>
            <p:nvPr/>
          </p:nvSpPr>
          <p:spPr>
            <a:xfrm>
              <a:off x="26534722" y="33526461"/>
              <a:ext cx="4121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At 0.5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ms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(Late time)</a:t>
              </a:r>
              <a:endParaRPr lang="en-CA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9180332" y="33526461"/>
              <a:ext cx="4078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At 0.09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ms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(Early time)</a:t>
              </a:r>
              <a:endParaRPr lang="en-CA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4" name="그룹 243"/>
            <p:cNvGrpSpPr/>
            <p:nvPr/>
          </p:nvGrpSpPr>
          <p:grpSpPr>
            <a:xfrm>
              <a:off x="24065780" y="34526090"/>
              <a:ext cx="1521038" cy="4710378"/>
              <a:chOff x="32885840" y="13880881"/>
              <a:chExt cx="637831" cy="1975247"/>
            </a:xfrm>
          </p:grpSpPr>
          <p:pic>
            <p:nvPicPr>
              <p:cNvPr id="248" name="Picture 2" descr="C:\Users\SEOGI\AppData\Local\Temp\x10sctmp6.png"/>
              <p:cNvPicPr>
                <a:picLocks noChangeAspect="1" noChangeArrowheads="1"/>
              </p:cNvPicPr>
              <p:nvPr/>
            </p:nvPicPr>
            <p:blipFill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990" t="30301" r="6966" b="22958"/>
              <a:stretch/>
            </p:blipFill>
            <p:spPr bwMode="auto">
              <a:xfrm>
                <a:off x="33051329" y="13880881"/>
                <a:ext cx="472342" cy="1975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9" name="TextBox 248"/>
              <p:cNvSpPr txBox="1"/>
              <p:nvPr/>
            </p:nvSpPr>
            <p:spPr>
              <a:xfrm rot="5400000">
                <a:off x="32088415" y="14789143"/>
                <a:ext cx="1762632" cy="167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Pseudo-chargeability</a:t>
                </a:r>
                <a:endParaRPr lang="en-CA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5" name="그룹 244"/>
            <p:cNvGrpSpPr/>
            <p:nvPr/>
          </p:nvGrpSpPr>
          <p:grpSpPr>
            <a:xfrm>
              <a:off x="31387457" y="34492182"/>
              <a:ext cx="1520449" cy="4710381"/>
              <a:chOff x="37103223" y="13875597"/>
              <a:chExt cx="637584" cy="1975248"/>
            </a:xfrm>
          </p:grpSpPr>
          <p:pic>
            <p:nvPicPr>
              <p:cNvPr id="246" name="Picture 4" descr="C:\Users\SEOGI\AppData\Local\Temp\x10sctmp5.png"/>
              <p:cNvPicPr>
                <a:picLocks noChangeAspect="1" noChangeArrowheads="1"/>
              </p:cNvPicPr>
              <p:nvPr/>
            </p:nvPicPr>
            <p:blipFill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990" t="30301" r="6966" b="22957"/>
              <a:stretch/>
            </p:blipFill>
            <p:spPr bwMode="auto">
              <a:xfrm>
                <a:off x="37268464" y="13875597"/>
                <a:ext cx="472343" cy="1975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7" name="TextBox 246"/>
              <p:cNvSpPr txBox="1"/>
              <p:nvPr/>
            </p:nvSpPr>
            <p:spPr>
              <a:xfrm rot="5400000">
                <a:off x="36305798" y="14763203"/>
                <a:ext cx="1762632" cy="167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Pseudo-chargeability</a:t>
                </a:r>
                <a:endParaRPr lang="en-CA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7" name="그룹 266"/>
            <p:cNvGrpSpPr/>
            <p:nvPr/>
          </p:nvGrpSpPr>
          <p:grpSpPr>
            <a:xfrm>
              <a:off x="27379784" y="37245388"/>
              <a:ext cx="847602" cy="745569"/>
              <a:chOff x="10841106" y="47190476"/>
              <a:chExt cx="847602" cy="745569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10841106" y="47520547"/>
                <a:ext cx="84760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PK</a:t>
                </a:r>
                <a:endParaRPr lang="en-CA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9" name="직선 화살표 연결선 268"/>
              <p:cNvCxnSpPr/>
              <p:nvPr/>
            </p:nvCxnSpPr>
            <p:spPr>
              <a:xfrm flipV="1">
                <a:off x="11388935" y="47190476"/>
                <a:ext cx="299773" cy="28998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2" name="그룹 271"/>
            <p:cNvGrpSpPr/>
            <p:nvPr/>
          </p:nvGrpSpPr>
          <p:grpSpPr>
            <a:xfrm>
              <a:off x="29135520" y="37383755"/>
              <a:ext cx="2075657" cy="1138117"/>
              <a:chOff x="29135520" y="37269356"/>
              <a:chExt cx="2075657" cy="1138117"/>
            </a:xfrm>
          </p:grpSpPr>
          <p:sp>
            <p:nvSpPr>
              <p:cNvPr id="273" name="TextBox 272"/>
              <p:cNvSpPr txBox="1"/>
              <p:nvPr/>
            </p:nvSpPr>
            <p:spPr>
              <a:xfrm>
                <a:off x="29276445" y="37668809"/>
                <a:ext cx="193473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Drilling result: PK</a:t>
                </a:r>
                <a:endParaRPr lang="en-CA" b="1" dirty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4" name="직선 화살표 연결선 273"/>
              <p:cNvCxnSpPr/>
              <p:nvPr/>
            </p:nvCxnSpPr>
            <p:spPr>
              <a:xfrm flipH="1" flipV="1">
                <a:off x="29135520" y="37269356"/>
                <a:ext cx="378511" cy="377226"/>
              </a:xfrm>
              <a:prstGeom prst="straightConnector1">
                <a:avLst/>
              </a:prstGeom>
              <a:ln w="28575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6" name="TextBox 275"/>
            <p:cNvSpPr txBox="1"/>
            <p:nvPr/>
          </p:nvSpPr>
          <p:spPr>
            <a:xfrm>
              <a:off x="23165849" y="37603311"/>
              <a:ext cx="8476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HK?</a:t>
              </a:r>
              <a:endParaRPr lang="en-CA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7" name="직선 화살표 연결선 276"/>
            <p:cNvCxnSpPr/>
            <p:nvPr/>
          </p:nvCxnSpPr>
          <p:spPr>
            <a:xfrm flipH="1" flipV="1">
              <a:off x="22546884" y="37395562"/>
              <a:ext cx="456109" cy="28998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TextBox 277"/>
            <p:cNvSpPr txBox="1"/>
            <p:nvPr/>
          </p:nvSpPr>
          <p:spPr>
            <a:xfrm>
              <a:off x="20954578" y="35199195"/>
              <a:ext cx="8476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VK?</a:t>
              </a:r>
              <a:endParaRPr lang="en-CA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9" name="직선 화살표 연결선 278"/>
            <p:cNvCxnSpPr/>
            <p:nvPr/>
          </p:nvCxnSpPr>
          <p:spPr>
            <a:xfrm>
              <a:off x="21779558" y="35440389"/>
              <a:ext cx="450482" cy="37182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/>
            <p:cNvSpPr txBox="1"/>
            <p:nvPr/>
          </p:nvSpPr>
          <p:spPr>
            <a:xfrm>
              <a:off x="21508157" y="34374905"/>
              <a:ext cx="8476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XVK</a:t>
              </a:r>
              <a:endParaRPr lang="en-CA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4" name="직선 화살표 연결선 283"/>
            <p:cNvCxnSpPr/>
            <p:nvPr/>
          </p:nvCxnSpPr>
          <p:spPr>
            <a:xfrm>
              <a:off x="22333137" y="34616099"/>
              <a:ext cx="450482" cy="37182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" name="그룹 285"/>
            <p:cNvGrpSpPr/>
            <p:nvPr/>
          </p:nvGrpSpPr>
          <p:grpSpPr>
            <a:xfrm>
              <a:off x="21397826" y="37126862"/>
              <a:ext cx="1605167" cy="1314727"/>
              <a:chOff x="9293807" y="14926650"/>
              <a:chExt cx="1605167" cy="1314727"/>
            </a:xfrm>
          </p:grpSpPr>
          <p:sp>
            <p:nvSpPr>
              <p:cNvPr id="287" name="TextBox 286"/>
              <p:cNvSpPr txBox="1"/>
              <p:nvPr/>
            </p:nvSpPr>
            <p:spPr>
              <a:xfrm>
                <a:off x="9293807" y="15502713"/>
                <a:ext cx="160516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C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Drilling </a:t>
                </a:r>
              </a:p>
              <a:p>
                <a:r>
                  <a:rPr lang="en-US" b="1" dirty="0" smtClean="0">
                    <a:solidFill>
                      <a:srgbClr val="CC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result: HK</a:t>
                </a:r>
                <a:endParaRPr lang="en-CA" b="1" dirty="0">
                  <a:solidFill>
                    <a:srgbClr val="CC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88" name="직선 화살표 연결선 287"/>
              <p:cNvCxnSpPr/>
              <p:nvPr/>
            </p:nvCxnSpPr>
            <p:spPr>
              <a:xfrm flipV="1">
                <a:off x="9779409" y="14926650"/>
                <a:ext cx="144013" cy="558684"/>
              </a:xfrm>
              <a:prstGeom prst="straightConnector1">
                <a:avLst/>
              </a:prstGeom>
              <a:ln w="28575">
                <a:solidFill>
                  <a:srgbClr val="CC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5" name="TextBox 294"/>
          <p:cNvSpPr txBox="1"/>
          <p:nvPr/>
        </p:nvSpPr>
        <p:spPr>
          <a:xfrm>
            <a:off x="18218274" y="40972902"/>
            <a:ext cx="9031931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Recovered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3D conductivity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models from EM data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68000" lvl="0">
              <a:spcBef>
                <a:spcPts val="250"/>
              </a:spcBef>
              <a:spcAft>
                <a:spcPts val="500"/>
              </a:spcAft>
            </a:pP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DIGHEM : voxel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based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inversion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68000" lvl="0">
              <a:spcBef>
                <a:spcPts val="250"/>
              </a:spcBef>
              <a:spcAft>
                <a:spcPts val="500"/>
              </a:spcAft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· VTEM: </a:t>
            </a:r>
            <a:r>
              <a:rPr lang="en-US" sz="30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Hybrid Parametric/Voxel inversion</a:t>
            </a:r>
          </a:p>
          <a:p>
            <a:pPr marL="468000" lvl="0">
              <a:spcBef>
                <a:spcPts val="250"/>
              </a:spcBef>
              <a:spcAft>
                <a:spcPts val="500"/>
              </a:spcAft>
            </a:pPr>
            <a:endParaRPr lang="en-US" sz="1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EM decoupling for VTEM data. Computed </a:t>
            </a:r>
            <a:r>
              <a:rPr lang="en-US" sz="3000" dirty="0" err="1" smtClean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lang="en-US" sz="3000" baseline="30000" dirty="0" err="1" smtClean="0">
                <a:solidFill>
                  <a:prstClr val="black"/>
                </a:solidFill>
                <a:latin typeface="Trebuchet MS"/>
                <a:cs typeface="Trebuchet MS"/>
              </a:rPr>
              <a:t>IP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 datum for each time channel</a:t>
            </a:r>
          </a:p>
          <a:p>
            <a:pPr marL="180000" lvl="0">
              <a:spcBef>
                <a:spcPts val="250"/>
              </a:spcBef>
              <a:spcAft>
                <a:spcPts val="500"/>
              </a:spcAft>
            </a:pPr>
            <a:endParaRPr lang="en-US" sz="1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Inverted </a:t>
            </a:r>
            <a:r>
              <a:rPr lang="en-US" sz="3000" dirty="0" err="1" smtClean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lang="en-US" sz="3000" baseline="30000" dirty="0" err="1" smtClean="0">
                <a:solidFill>
                  <a:prstClr val="black"/>
                </a:solidFill>
                <a:latin typeface="Trebuchet MS"/>
                <a:cs typeface="Trebuchet MS"/>
              </a:rPr>
              <a:t>IP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 data: yielded 3D pseudo-chargeability model for each time channel</a:t>
            </a: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Analysis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pseudo-</a:t>
            </a:r>
            <a:r>
              <a:rPr lang="en-US" sz="3000" dirty="0" err="1" smtClean="0">
                <a:solidFill>
                  <a:prstClr val="black"/>
                </a:solidFill>
                <a:latin typeface="Trebuchet MS"/>
                <a:cs typeface="Trebuchet MS"/>
              </a:rPr>
              <a:t>chargeabilities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DO18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: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“fast” decay       DO27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: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“slow”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decay</a:t>
            </a:r>
          </a:p>
          <a:p>
            <a:pPr marL="360000" lvl="0" indent="-180000">
              <a:spcBef>
                <a:spcPts val="250"/>
              </a:spcBef>
              <a:spcAft>
                <a:spcPts val="500"/>
              </a:spcAft>
              <a:buFont typeface="Arial"/>
              <a:buChar char="•"/>
            </a:pPr>
            <a:endParaRPr lang="en-US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27314524" y="40324830"/>
            <a:ext cx="8378919" cy="5775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lvl="0">
              <a:spcBef>
                <a:spcPts val="250"/>
              </a:spcBef>
              <a:spcAft>
                <a:spcPts val="50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Trebuchet MS"/>
                <a:cs typeface="Trebuchet MS"/>
              </a:rPr>
              <a:t>Geophysical/ Geological Implications</a:t>
            </a: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We’ve recovered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information about 4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physical properties associated TKC</a:t>
            </a: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Inversion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of EM data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is interpreted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in terms of 4 kimberlitic units. Supports drill results</a:t>
            </a:r>
          </a:p>
          <a:p>
            <a:pPr marL="180000" lvl="0">
              <a:spcBef>
                <a:spcPts val="250"/>
              </a:spcBef>
              <a:spcAft>
                <a:spcPts val="500"/>
              </a:spcAft>
            </a:pPr>
            <a:endParaRPr lang="en-US" sz="1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Lake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sediments/till are conductive but not responsible for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total conductivity response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7200" lvl="0" indent="-457200">
              <a:spcBef>
                <a:spcPts val="25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Pipes have different IP features. This may be a potential diagnostic feature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18175509" y="40036798"/>
            <a:ext cx="10618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3543935" y="8065412"/>
            <a:ext cx="4004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Modified from Doyle et al., 1999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http://www.cs.ubc.ca/~shafaei/homepage/images/logoUBC.gif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610" y="463079"/>
            <a:ext cx="2464576" cy="335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576314" y="9073358"/>
            <a:ext cx="5847261" cy="4509134"/>
            <a:chOff x="11801248" y="14107380"/>
            <a:chExt cx="5847261" cy="4509134"/>
          </a:xfrm>
        </p:grpSpPr>
        <p:pic>
          <p:nvPicPr>
            <p:cNvPr id="1026" name="Picture 2" descr="C:\Users\SEOGI\AppData\Local\Temp\x10sctmp9.png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9562" y="14464509"/>
              <a:ext cx="5731551" cy="3757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TextBox 223"/>
            <p:cNvSpPr txBox="1"/>
            <p:nvPr/>
          </p:nvSpPr>
          <p:spPr>
            <a:xfrm>
              <a:off x="11801248" y="14107380"/>
              <a:ext cx="5067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Geological section (DO27)</a:t>
              </a:r>
              <a:endParaRPr lang="en-CA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1942530" y="16657058"/>
              <a:ext cx="93610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PK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7" name="직선 화살표 연결선 226"/>
            <p:cNvCxnSpPr/>
            <p:nvPr/>
          </p:nvCxnSpPr>
          <p:spPr>
            <a:xfrm flipV="1">
              <a:off x="12667788" y="16529409"/>
              <a:ext cx="489887" cy="3372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>
              <a:off x="12517946" y="15232381"/>
              <a:ext cx="93610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Till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3" name="직선 화살표 연결선 232"/>
            <p:cNvCxnSpPr/>
            <p:nvPr/>
          </p:nvCxnSpPr>
          <p:spPr>
            <a:xfrm>
              <a:off x="13331074" y="15440130"/>
              <a:ext cx="32742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15013918" y="17728898"/>
              <a:ext cx="93610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HK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7" name="직선 화살표 연결선 236"/>
            <p:cNvCxnSpPr/>
            <p:nvPr/>
          </p:nvCxnSpPr>
          <p:spPr>
            <a:xfrm flipH="1" flipV="1">
              <a:off x="14945487" y="17391152"/>
              <a:ext cx="248451" cy="3768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/>
            <p:cNvCxnSpPr/>
            <p:nvPr/>
          </p:nvCxnSpPr>
          <p:spPr>
            <a:xfrm flipV="1">
              <a:off x="15481970" y="16581706"/>
              <a:ext cx="0" cy="11086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/>
            <p:cNvCxnSpPr/>
            <p:nvPr/>
          </p:nvCxnSpPr>
          <p:spPr>
            <a:xfrm flipH="1" flipV="1">
              <a:off x="15684500" y="16256001"/>
              <a:ext cx="589558" cy="1426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/>
            <p:cNvSpPr txBox="1"/>
            <p:nvPr/>
          </p:nvSpPr>
          <p:spPr>
            <a:xfrm>
              <a:off x="16274058" y="16210863"/>
              <a:ext cx="93610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VK</a:t>
              </a:r>
              <a:endParaRPr lang="en-CA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3478446" y="18216404"/>
              <a:ext cx="41700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Modified from Harder et al., 2006</a:t>
              </a:r>
              <a:endParaRPr lang="en-CA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857" y="8209262"/>
            <a:ext cx="4510466" cy="47231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6647381" y="7823088"/>
            <a:ext cx="9140845" cy="1754326"/>
            <a:chOff x="26575373" y="7849222"/>
            <a:chExt cx="9140845" cy="1754326"/>
          </a:xfrm>
        </p:grpSpPr>
        <p:sp>
          <p:nvSpPr>
            <p:cNvPr id="185" name="직사각형 184"/>
            <p:cNvSpPr/>
            <p:nvPr/>
          </p:nvSpPr>
          <p:spPr>
            <a:xfrm>
              <a:off x="26575373" y="7849222"/>
              <a:ext cx="914084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400" dirty="0">
                  <a:solidFill>
                    <a:prstClr val="black"/>
                  </a:solidFill>
                  <a:latin typeface="Trebuchet MS"/>
                  <a:cs typeface="Trebuchet MS"/>
                </a:rPr>
                <a:t>·    </a:t>
              </a:r>
              <a:r>
                <a:rPr lang="en-US" sz="2400" dirty="0" smtClean="0">
                  <a:solidFill>
                    <a:prstClr val="black"/>
                  </a:solidFill>
                  <a:latin typeface="Trebuchet MS"/>
                  <a:cs typeface="Trebuchet MS"/>
                </a:rPr>
                <a:t>      : Estimated conductivity model from 3D TEM inversion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dirty="0">
                  <a:solidFill>
                    <a:prstClr val="black"/>
                  </a:solidFill>
                  <a:latin typeface="Trebuchet MS"/>
                  <a:cs typeface="Trebuchet MS"/>
                </a:rPr>
                <a:t>·   </a:t>
              </a:r>
              <a:r>
                <a:rPr lang="en-US" sz="2400" dirty="0" smtClean="0">
                  <a:solidFill>
                    <a:prstClr val="black"/>
                  </a:solidFill>
                  <a:latin typeface="Trebuchet MS"/>
                  <a:cs typeface="Trebuchet MS"/>
                </a:rPr>
                <a:t>             : Error caused by a poor estimate of the conductivity </a:t>
              </a:r>
            </a:p>
            <a:p>
              <a:pPr lvl="0">
                <a:lnSpc>
                  <a:spcPct val="150000"/>
                </a:lnSpc>
              </a:pPr>
              <a:r>
                <a:rPr lang="en-US" sz="2400" dirty="0" smtClean="0">
                  <a:solidFill>
                    <a:prstClr val="black"/>
                  </a:solidFill>
                  <a:latin typeface="Trebuchet MS"/>
                  <a:cs typeface="Trebuchet MS"/>
                </a:rPr>
                <a:t>·         : Noise</a:t>
              </a:r>
            </a:p>
          </p:txBody>
        </p:sp>
        <p:pic>
          <p:nvPicPr>
            <p:cNvPr id="175" name="그림 17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7158" y="8590996"/>
              <a:ext cx="1123728" cy="347871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5517" y="9196565"/>
              <a:ext cx="257773" cy="2124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4059" y="8127729"/>
              <a:ext cx="517072" cy="192908"/>
            </a:xfrm>
            <a:prstGeom prst="rect">
              <a:avLst/>
            </a:prstGeom>
          </p:spPr>
        </p:pic>
      </p:grpSp>
      <p:pic>
        <p:nvPicPr>
          <p:cNvPr id="314" name="Picture 2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539" y="4410398"/>
            <a:ext cx="6443663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https://lh4.googleusercontent.com/l6Hc7-IXq4MDJAr1e8ZUjONsSPBkGNrh3OfVaE5aEEuIn0LKIsBkaRE0wE_m1GNW3ECib1moKHoBy4c-KJA5g_hyYVH9_0l5XNoRJ8ncQ0sbB6rPiNvQUdD-gLhxPhDoTDQ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693" y="25091688"/>
            <a:ext cx="871537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09033" y="26931342"/>
            <a:ext cx="6879427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0">
              <a:spcBef>
                <a:spcPts val="250"/>
              </a:spcBef>
              <a:spcAft>
                <a:spcPts val="500"/>
              </a:spcAft>
            </a:pPr>
            <a:r>
              <a:rPr lang="en-US" sz="3000" b="1" dirty="0">
                <a:solidFill>
                  <a:prstClr val="black"/>
                </a:solidFill>
                <a:latin typeface="Trebuchet MS"/>
                <a:cs typeface="Trebuchet MS"/>
              </a:rPr>
              <a:t>Time domain </a:t>
            </a:r>
            <a:r>
              <a:rPr lang="en-US" sz="3000" b="1" dirty="0" smtClean="0">
                <a:solidFill>
                  <a:prstClr val="black"/>
                </a:solidFill>
                <a:latin typeface="Trebuchet MS"/>
                <a:cs typeface="Trebuchet MS"/>
              </a:rPr>
              <a:t>system: </a:t>
            </a:r>
            <a:r>
              <a:rPr lang="en-US" sz="3000" b="1" dirty="0">
                <a:solidFill>
                  <a:prstClr val="black"/>
                </a:solidFill>
                <a:latin typeface="Trebuchet MS"/>
                <a:cs typeface="Trebuchet MS"/>
              </a:rPr>
              <a:t>VTEM </a:t>
            </a:r>
          </a:p>
          <a:p>
            <a:pPr marL="180000" lvl="0">
              <a:spcBef>
                <a:spcPts val="250"/>
              </a:spcBef>
              <a:spcAft>
                <a:spcPts val="500"/>
              </a:spcAft>
            </a:pP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Early time channel:</a:t>
            </a:r>
          </a:p>
          <a:p>
            <a:pPr marL="180000" lvl="0">
              <a:spcBef>
                <a:spcPts val="250"/>
              </a:spcBef>
              <a:spcAft>
                <a:spcPts val="500"/>
              </a:spcAft>
            </a:pP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	· Positive high near DO27 </a:t>
            </a:r>
          </a:p>
          <a:p>
            <a:pPr marL="180000" lvl="0">
              <a:spcBef>
                <a:spcPts val="250"/>
              </a:spcBef>
              <a:spcAft>
                <a:spcPts val="500"/>
              </a:spcAft>
            </a:pP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	· Negative near DO18 (N1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</a:p>
          <a:p>
            <a:pPr marL="180000" lvl="0">
              <a:spcBef>
                <a:spcPts val="250"/>
              </a:spcBef>
              <a:spcAft>
                <a:spcPts val="500"/>
              </a:spcAft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Late time channel:  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0000" lvl="0">
              <a:spcBef>
                <a:spcPts val="250"/>
              </a:spcBef>
              <a:spcAft>
                <a:spcPts val="500"/>
              </a:spcAft>
            </a:pP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	· Negative between two pipes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	(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N2; dyke-like shape anomaly)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793304" y="27003350"/>
            <a:ext cx="4837480" cy="6768752"/>
            <a:chOff x="12937320" y="26715318"/>
            <a:chExt cx="4837480" cy="6768752"/>
          </a:xfrm>
        </p:grpSpPr>
        <p:pic>
          <p:nvPicPr>
            <p:cNvPr id="84" name="Picture 24" descr="https://lh5.googleusercontent.com/V1fX0y_SFzE5NvaQo88pU1mxsTOTpUpdApwhnxKD5OO2Bv85z9d2VY046nsidLwpJjum-CCj9RwI-y0MeAoreRE9RyT2Uu7P_PF2spu0j9wQtch2eu7mAe4Oq-601ZZSLxg"/>
            <p:cNvPicPr>
              <a:picLocks noChangeAspect="1" noChangeArrowheads="1"/>
            </p:cNvPicPr>
            <p:nvPr/>
          </p:nvPicPr>
          <p:blipFill rotWithShape="1"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89" t="-1" r="4812" b="18079"/>
            <a:stretch/>
          </p:blipFill>
          <p:spPr bwMode="auto">
            <a:xfrm>
              <a:off x="12987743" y="27418185"/>
              <a:ext cx="4787057" cy="527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타원 97"/>
            <p:cNvSpPr/>
            <p:nvPr/>
          </p:nvSpPr>
          <p:spPr>
            <a:xfrm>
              <a:off x="14617874" y="28853263"/>
              <a:ext cx="710339" cy="74525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63078" y="28817225"/>
              <a:ext cx="738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N1</a:t>
              </a:r>
              <a:endParaRPr lang="en-CA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14641431" y="30002511"/>
              <a:ext cx="710339" cy="74525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5417708" y="30205309"/>
              <a:ext cx="738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N3</a:t>
              </a:r>
              <a:endParaRPr lang="en-CA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3025765" y="26715318"/>
              <a:ext cx="4553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VTEM:  0.68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ms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 late time )</a:t>
              </a:r>
              <a:endParaRPr lang="en-CA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3" name="Picture 24" descr="https://lh5.googleusercontent.com/V1fX0y_SFzE5NvaQo88pU1mxsTOTpUpdApwhnxKD5OO2Bv85z9d2VY046nsidLwpJjum-CCj9RwI-y0MeAoreRE9RyT2Uu7P_PF2spu0j9wQtch2eu7mAe4Oq-601ZZSLxg"/>
            <p:cNvPicPr>
              <a:picLocks noChangeAspect="1" noChangeArrowheads="1"/>
            </p:cNvPicPr>
            <p:nvPr/>
          </p:nvPicPr>
          <p:blipFill rotWithShape="1"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7" t="84193" r="-93"/>
            <a:stretch/>
          </p:blipFill>
          <p:spPr bwMode="auto">
            <a:xfrm>
              <a:off x="12937320" y="32565099"/>
              <a:ext cx="4730282" cy="91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01050" y="27028077"/>
            <a:ext cx="5777315" cy="6743794"/>
            <a:chOff x="7345066" y="26740045"/>
            <a:chExt cx="5777315" cy="6743794"/>
          </a:xfrm>
        </p:grpSpPr>
        <p:pic>
          <p:nvPicPr>
            <p:cNvPr id="83" name="Picture 22" descr="https://lh5.googleusercontent.com/SJr7eaNHY8IdJybgLn7h6oUebBq-q5ZEGTo_ZKCetFt6EtoVo64RJ9d4drtVXJzXWRVdBQP27900PZ_343avQ6oIfaqqFHlI-k3RF9WnaK0Wen6wdn-G-NiLfHrh3RlKR_Y"/>
            <p:cNvPicPr>
              <a:picLocks noChangeAspect="1" noChangeArrowheads="1"/>
            </p:cNvPicPr>
            <p:nvPr/>
          </p:nvPicPr>
          <p:blipFill rotWithShape="1"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" b="18090"/>
            <a:stretch/>
          </p:blipFill>
          <p:spPr bwMode="auto">
            <a:xfrm>
              <a:off x="7345066" y="27418183"/>
              <a:ext cx="5777315" cy="5273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타원 93"/>
            <p:cNvSpPr/>
            <p:nvPr/>
          </p:nvSpPr>
          <p:spPr>
            <a:xfrm>
              <a:off x="9812249" y="28825713"/>
              <a:ext cx="714649" cy="749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/>
            </a:p>
          </p:txBody>
        </p:sp>
        <p:sp>
          <p:nvSpPr>
            <p:cNvPr id="95" name="직사각형 94"/>
            <p:cNvSpPr/>
            <p:nvPr/>
          </p:nvSpPr>
          <p:spPr>
            <a:xfrm rot="19956800">
              <a:off x="10209025" y="29703556"/>
              <a:ext cx="253508" cy="9091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0585426" y="28825712"/>
              <a:ext cx="743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N1</a:t>
              </a:r>
              <a:endParaRPr lang="en-CA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454053" y="29771592"/>
              <a:ext cx="743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N2</a:t>
              </a:r>
              <a:endParaRPr lang="en-CA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1" name="Picture 22" descr="https://lh5.googleusercontent.com/SJr7eaNHY8IdJybgLn7h6oUebBq-q5ZEGTo_ZKCetFt6EtoVo64RJ9d4drtVXJzXWRVdBQP27900PZ_343avQ6oIfaqqFHlI-k3RF9WnaK0Wen6wdn-G-NiLfHrh3RlKR_Y"/>
            <p:cNvPicPr>
              <a:picLocks noChangeAspect="1" noChangeArrowheads="1"/>
            </p:cNvPicPr>
            <p:nvPr/>
          </p:nvPicPr>
          <p:blipFill rotWithShape="1"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0" t="84270"/>
            <a:stretch/>
          </p:blipFill>
          <p:spPr bwMode="auto">
            <a:xfrm>
              <a:off x="8122900" y="32569107"/>
              <a:ext cx="4725039" cy="914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4" name="TextBox 293"/>
            <p:cNvSpPr txBox="1"/>
            <p:nvPr/>
          </p:nvSpPr>
          <p:spPr>
            <a:xfrm>
              <a:off x="8290558" y="26740045"/>
              <a:ext cx="438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VTEM:  0.22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ms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 early time )</a:t>
              </a:r>
              <a:endParaRPr lang="en-CA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203886" y="19946566"/>
            <a:ext cx="5725488" cy="6718913"/>
            <a:chOff x="7347902" y="19730542"/>
            <a:chExt cx="5725488" cy="6718913"/>
          </a:xfrm>
        </p:grpSpPr>
        <p:pic>
          <p:nvPicPr>
            <p:cNvPr id="82" name="Picture 9" descr="https://lh3.googleusercontent.com/4Vl3SqqW74cWnsbgIrRTo4S3Z20p5EWb1lymFfbL8TUiY_1G0P65Gr5Oa_xILItqCn-59VQJaOtBpzjHcIVajXPD_ojWz0D0y_6fsZ6qAfXan4NMUZ9WeDGbeetN8MXDW1c"/>
            <p:cNvPicPr>
              <a:picLocks noChangeAspect="1" noChangeArrowheads="1"/>
            </p:cNvPicPr>
            <p:nvPr/>
          </p:nvPicPr>
          <p:blipFill rotWithShape="1"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59"/>
            <a:stretch/>
          </p:blipFill>
          <p:spPr bwMode="auto">
            <a:xfrm>
              <a:off x="7347902" y="20412589"/>
              <a:ext cx="5725488" cy="528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8287292" y="19730542"/>
              <a:ext cx="43304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Dighem</a:t>
              </a:r>
              <a:endParaRPr lang="en-US" sz="24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Quadrature 900 Hz </a:t>
              </a:r>
              <a:endParaRPr lang="en-CA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8" name="Picture 9" descr="https://lh3.googleusercontent.com/4Vl3SqqW74cWnsbgIrRTo4S3Z20p5EWb1lymFfbL8TUiY_1G0P65Gr5Oa_xILItqCn-59VQJaOtBpzjHcIVajXPD_ojWz0D0y_6fsZ6qAfXan4NMUZ9WeDGbeetN8MXDW1c"/>
            <p:cNvPicPr>
              <a:picLocks noChangeAspect="1" noChangeArrowheads="1"/>
            </p:cNvPicPr>
            <p:nvPr/>
          </p:nvPicPr>
          <p:blipFill rotWithShape="1"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7" t="84193" r="-93"/>
            <a:stretch/>
          </p:blipFill>
          <p:spPr bwMode="auto">
            <a:xfrm>
              <a:off x="8087392" y="25530484"/>
              <a:ext cx="4730282" cy="91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2774832" y="19946566"/>
            <a:ext cx="4987690" cy="6718288"/>
            <a:chOff x="12774832" y="19946566"/>
            <a:chExt cx="4987690" cy="6718288"/>
          </a:xfrm>
        </p:grpSpPr>
        <p:pic>
          <p:nvPicPr>
            <p:cNvPr id="89" name="Picture 29" descr="https://lh4.googleusercontent.com/96pKHl_P1aQpRumjMBGi2Qul9oIkTjMBDvs5_EDxMhOYhgx8AW5b9dxienYPL3QiOh-9M4y7aKckSQ3pXaH27J8b6HcUt5yTKWFBam5kBTPSRsALdSYcqWp3QtgAV1GDLgs"/>
            <p:cNvPicPr>
              <a:picLocks noChangeAspect="1" noChangeArrowheads="1"/>
            </p:cNvPicPr>
            <p:nvPr/>
          </p:nvPicPr>
          <p:blipFill rotWithShape="1"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83" b="17666"/>
            <a:stretch/>
          </p:blipFill>
          <p:spPr bwMode="auto">
            <a:xfrm>
              <a:off x="12836104" y="20628613"/>
              <a:ext cx="4926418" cy="523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직사각형 90"/>
            <p:cNvSpPr/>
            <p:nvPr/>
          </p:nvSpPr>
          <p:spPr>
            <a:xfrm rot="19956800">
              <a:off x="14853904" y="22876783"/>
              <a:ext cx="238151" cy="8140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400145" y="22090614"/>
              <a:ext cx="6984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N1</a:t>
              </a:r>
              <a:endParaRPr lang="en-CA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5054520" y="22930832"/>
              <a:ext cx="6984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N2</a:t>
              </a:r>
              <a:endParaRPr lang="en-CA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889682" y="19946566"/>
              <a:ext cx="4707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AeroTEM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0.26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ms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(early time)</a:t>
              </a:r>
              <a:endParaRPr lang="en-CA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6" name="Picture 29" descr="https://lh4.googleusercontent.com/96pKHl_P1aQpRumjMBGi2Qul9oIkTjMBDvs5_EDxMhOYhgx8AW5b9dxienYPL3QiOh-9M4y7aKckSQ3pXaH27J8b6HcUt5yTKWFBam5kBTPSRsALdSYcqWp3QtgAV1GDLgs"/>
            <p:cNvPicPr>
              <a:picLocks noChangeAspect="1" noChangeArrowheads="1"/>
            </p:cNvPicPr>
            <p:nvPr/>
          </p:nvPicPr>
          <p:blipFill rotWithShape="1"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7" t="84193" r="-93"/>
            <a:stretch/>
          </p:blipFill>
          <p:spPr bwMode="auto">
            <a:xfrm>
              <a:off x="12774832" y="25745883"/>
              <a:ext cx="4730282" cy="91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타원 93"/>
            <p:cNvSpPr/>
            <p:nvPr/>
          </p:nvSpPr>
          <p:spPr>
            <a:xfrm>
              <a:off x="14469548" y="21991087"/>
              <a:ext cx="714649" cy="749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/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238" y="14501857"/>
            <a:ext cx="5681780" cy="465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1" name="그룹 210"/>
          <p:cNvGrpSpPr/>
          <p:nvPr/>
        </p:nvGrpSpPr>
        <p:grpSpPr>
          <a:xfrm>
            <a:off x="33420401" y="14761990"/>
            <a:ext cx="1460749" cy="4252010"/>
            <a:chOff x="15606820" y="44573302"/>
            <a:chExt cx="1460749" cy="4252010"/>
          </a:xfrm>
        </p:grpSpPr>
        <p:pic>
          <p:nvPicPr>
            <p:cNvPr id="212" name="Picture 2"/>
            <p:cNvPicPr>
              <a:picLocks noChangeAspect="1" noChangeArrowheads="1"/>
            </p:cNvPicPr>
            <p:nvPr/>
          </p:nvPicPr>
          <p:blipFill rotWithShape="1"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9" t="17400" r="60356" b="51730"/>
            <a:stretch/>
          </p:blipFill>
          <p:spPr bwMode="auto">
            <a:xfrm>
              <a:off x="15888618" y="45034111"/>
              <a:ext cx="1178951" cy="349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3" name="TextBox 212"/>
            <p:cNvSpPr txBox="1"/>
            <p:nvPr/>
          </p:nvSpPr>
          <p:spPr>
            <a:xfrm rot="5400000">
              <a:off x="13680870" y="46499252"/>
              <a:ext cx="4252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Conductivity (</a:t>
              </a: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s/m </a:t>
              </a:r>
              <a:r>
                <a:rPr 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438955" y="13037990"/>
            <a:ext cx="7178919" cy="5352078"/>
            <a:chOff x="10684078" y="8247461"/>
            <a:chExt cx="7178919" cy="5352078"/>
          </a:xfrm>
        </p:grpSpPr>
        <p:sp>
          <p:nvSpPr>
            <p:cNvPr id="30" name="TextBox 29"/>
            <p:cNvSpPr txBox="1"/>
            <p:nvPr/>
          </p:nvSpPr>
          <p:spPr>
            <a:xfrm>
              <a:off x="10684078" y="8247461"/>
              <a:ext cx="5360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3D susceptibility model</a:t>
              </a:r>
              <a:endParaRPr lang="en-CA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8797" y="8621729"/>
              <a:ext cx="6684200" cy="4977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10944434" y="8196131"/>
            <a:ext cx="6799500" cy="5317179"/>
            <a:chOff x="8044597" y="13189227"/>
            <a:chExt cx="6799500" cy="5317179"/>
          </a:xfrm>
        </p:grpSpPr>
        <p:sp>
          <p:nvSpPr>
            <p:cNvPr id="29" name="TextBox 28"/>
            <p:cNvSpPr txBox="1"/>
            <p:nvPr/>
          </p:nvSpPr>
          <p:spPr>
            <a:xfrm>
              <a:off x="8044597" y="13189227"/>
              <a:ext cx="4192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3D density model </a:t>
              </a:r>
              <a:endParaRPr lang="en-CA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897" y="13630476"/>
              <a:ext cx="6685200" cy="4875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14628385" y="17961139"/>
            <a:ext cx="3373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Devriese</a:t>
            </a:r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2014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525862" y="13524137"/>
            <a:ext cx="506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Physical properties</a:t>
            </a:r>
            <a:endParaRPr lang="en-C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3611243" y="18068196"/>
            <a:ext cx="417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Modified from Jansen et al., 2004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1" y="14039025"/>
            <a:ext cx="6984907" cy="392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1921" y="29730106"/>
            <a:ext cx="8431213" cy="38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1" name="직사각형 330"/>
          <p:cNvSpPr/>
          <p:nvPr/>
        </p:nvSpPr>
        <p:spPr>
          <a:xfrm>
            <a:off x="230046" y="35788326"/>
            <a:ext cx="17561818" cy="14350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TextBox 331"/>
          <p:cNvSpPr txBox="1"/>
          <p:nvPr/>
        </p:nvSpPr>
        <p:spPr>
          <a:xfrm>
            <a:off x="221305" y="35852203"/>
            <a:ext cx="10618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3D conductivity inversion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201622" y="37066461"/>
            <a:ext cx="880933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Trebuchet MS" panose="020B0603020202020204" pitchFamily="34" charset="0"/>
                <a:cs typeface="Arial" panose="020B0604020202020204" pitchFamily="34" charset="0"/>
              </a:rPr>
              <a:t>Voxel-based inversion: </a:t>
            </a:r>
            <a:r>
              <a:rPr lang="en-US" sz="3000" b="1" dirty="0" err="1" smtClean="0">
                <a:latin typeface="Trebuchet MS" panose="020B0603020202020204" pitchFamily="34" charset="0"/>
                <a:cs typeface="Arial" panose="020B0604020202020204" pitchFamily="34" charset="0"/>
              </a:rPr>
              <a:t>Dighem</a:t>
            </a:r>
            <a:r>
              <a:rPr lang="en-US" sz="3000" b="1" dirty="0" smtClean="0">
                <a:latin typeface="Trebuchet MS" panose="020B0603020202020204" pitchFamily="34" charset="0"/>
                <a:cs typeface="Arial" panose="020B0604020202020204" pitchFamily="34" charset="0"/>
              </a:rPr>
              <a:t> data</a:t>
            </a:r>
          </a:p>
          <a:p>
            <a:endParaRPr lang="en-US" sz="3000" dirty="0"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56k Hz response sensitive to near surface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Trebuchet MS"/>
                <a:cs typeface="Trebuchet MS"/>
              </a:rPr>
              <a:t>	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Considered as “lake bottom detector”</a:t>
            </a:r>
          </a:p>
          <a:p>
            <a:r>
              <a:rPr lang="en-US" sz="2800" dirty="0">
                <a:solidFill>
                  <a:prstClr val="black"/>
                </a:solidFill>
                <a:latin typeface="Trebuchet MS"/>
                <a:cs typeface="Trebuchet MS"/>
              </a:rPr>
              <a:t>	·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Recover till layer model near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DO27</a:t>
            </a:r>
          </a:p>
          <a:p>
            <a:pPr marL="285750" lvl="0"/>
            <a:endParaRPr lang="en-US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3D inversion using 900 </a:t>
            </a:r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and 7200 Hz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responses</a:t>
            </a:r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5750" lvl="0"/>
            <a:r>
              <a:rPr lang="en-US" sz="32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3200" dirty="0" smtClean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Sensitive to deeper conductivity</a:t>
            </a:r>
          </a:p>
          <a:p>
            <a:pPr marL="285750" lvl="0"/>
            <a:r>
              <a:rPr lang="en-US" sz="3200" dirty="0">
                <a:solidFill>
                  <a:prstClr val="black"/>
                </a:solidFill>
                <a:latin typeface="Trebuchet MS"/>
                <a:cs typeface="Trebuchet MS"/>
              </a:rPr>
              <a:t>	</a:t>
            </a:r>
            <a:r>
              <a:rPr lang="en-US" sz="3200" dirty="0" smtClean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Recover conductive structures on three </a:t>
            </a:r>
          </a:p>
          <a:p>
            <a:pPr marL="285750" lvl="0"/>
            <a:r>
              <a:rPr lang="en-US" sz="3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        regions close to N1, N2 and N3 </a:t>
            </a:r>
            <a:endParaRPr lang="en-US" sz="3000" dirty="0" smtClean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276225" y="42917118"/>
            <a:ext cx="878510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Trebuchet MS" panose="020B0603020202020204" pitchFamily="34" charset="0"/>
                <a:cs typeface="Arial" panose="020B0604020202020204" pitchFamily="34" charset="0"/>
              </a:rPr>
              <a:t>Hybrid Parametric/Voxel inversion: VTEM data</a:t>
            </a:r>
          </a:p>
          <a:p>
            <a:endParaRPr lang="en-US" sz="3000" dirty="0" smtClean="0"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Challenges:</a:t>
            </a:r>
          </a:p>
          <a:p>
            <a:pPr marL="285750"/>
            <a:r>
              <a:rPr lang="en-US" sz="2800" dirty="0" smtClean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All data near N1 and N2 are negative: even the </a:t>
            </a:r>
            <a:r>
              <a:rPr lang="en-US" sz="2800" dirty="0" smtClean="0">
                <a:solidFill>
                  <a:prstClr val="black"/>
                </a:solidFill>
                <a:latin typeface="Trebuchet MS"/>
                <a:cs typeface="Trebuchet MS"/>
              </a:rPr>
              <a:t>    e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arliest time channel!</a:t>
            </a:r>
          </a:p>
          <a:p>
            <a:pPr marL="285750" lvl="0"/>
            <a:r>
              <a:rPr lang="en-US" sz="2800" dirty="0" smtClean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Data are noisy away from pipes </a:t>
            </a:r>
          </a:p>
          <a:p>
            <a:pPr marL="285750" lvl="0"/>
            <a:endParaRPr lang="en-US" sz="3000" dirty="0" smtClean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Parameterize DO27 structure as skewed-Gaussian ellipsoid</a:t>
            </a:r>
          </a:p>
          <a:p>
            <a:pPr marL="285750"/>
            <a:r>
              <a:rPr lang="en-US" sz="2800" dirty="0" smtClean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11 unknown parameters (McMillan et al., 2014)</a:t>
            </a:r>
          </a:p>
          <a:p>
            <a:pPr marL="285750"/>
            <a:r>
              <a:rPr lang="en-US" sz="2800" dirty="0" smtClean="0">
                <a:solidFill>
                  <a:prstClr val="black"/>
                </a:solidFill>
                <a:latin typeface="Trebuchet MS"/>
                <a:cs typeface="Trebuchet MS"/>
              </a:rPr>
              <a:t>· </a:t>
            </a: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Ignore all negative transients</a:t>
            </a:r>
          </a:p>
          <a:p>
            <a:pPr marL="285750" lvl="0"/>
            <a:endParaRPr lang="en-US" sz="3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prstClr val="black"/>
                </a:solidFill>
                <a:latin typeface="Trebuchet MS"/>
                <a:cs typeface="Trebuchet MS"/>
              </a:rPr>
              <a:t>Till on DO27 is less conductive than the pipe 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509033" y="49739192"/>
            <a:ext cx="701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White line: 2D geological section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6" name="그룹 335"/>
          <p:cNvGrpSpPr/>
          <p:nvPr/>
        </p:nvGrpSpPr>
        <p:grpSpPr>
          <a:xfrm>
            <a:off x="9804943" y="45577223"/>
            <a:ext cx="7837267" cy="4468687"/>
            <a:chOff x="9217274" y="41242398"/>
            <a:chExt cx="7837267" cy="4468687"/>
          </a:xfrm>
        </p:grpSpPr>
        <p:grpSp>
          <p:nvGrpSpPr>
            <p:cNvPr id="337" name="그룹 336"/>
            <p:cNvGrpSpPr/>
            <p:nvPr/>
          </p:nvGrpSpPr>
          <p:grpSpPr>
            <a:xfrm>
              <a:off x="9217274" y="41332942"/>
              <a:ext cx="6566671" cy="4378143"/>
              <a:chOff x="9261622" y="42515139"/>
              <a:chExt cx="6566671" cy="4378143"/>
            </a:xfrm>
          </p:grpSpPr>
          <p:pic>
            <p:nvPicPr>
              <p:cNvPr id="343" name="Picture 2"/>
              <p:cNvPicPr>
                <a:picLocks noChangeAspect="1" noChangeArrowheads="1"/>
              </p:cNvPicPr>
              <p:nvPr/>
            </p:nvPicPr>
            <p:blipFill rotWithShape="1"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3" t="17400" r="70732" b="46690"/>
              <a:stretch/>
            </p:blipFill>
            <p:spPr bwMode="auto">
              <a:xfrm>
                <a:off x="9261622" y="42515139"/>
                <a:ext cx="6566671" cy="4378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4" name="TextBox 343"/>
              <p:cNvSpPr txBox="1"/>
              <p:nvPr/>
            </p:nvSpPr>
            <p:spPr>
              <a:xfrm>
                <a:off x="9261622" y="42532854"/>
                <a:ext cx="50753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VTEM inversion</a:t>
                </a:r>
                <a:endParaRPr lang="en-CA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5" name="TextBox 344"/>
              <p:cNvSpPr txBox="1"/>
              <p:nvPr/>
            </p:nvSpPr>
            <p:spPr>
              <a:xfrm>
                <a:off x="10162568" y="45350567"/>
                <a:ext cx="167973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0.05 S/m</a:t>
                </a:r>
                <a:endParaRPr lang="en-CA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6" name="직선 화살표 연결선 345"/>
              <p:cNvCxnSpPr/>
              <p:nvPr/>
            </p:nvCxnSpPr>
            <p:spPr>
              <a:xfrm flipV="1">
                <a:off x="11028406" y="45077646"/>
                <a:ext cx="299773" cy="28998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/>
            <p:cNvGrpSpPr/>
            <p:nvPr/>
          </p:nvGrpSpPr>
          <p:grpSpPr>
            <a:xfrm>
              <a:off x="15430543" y="41242398"/>
              <a:ext cx="1623998" cy="4307825"/>
              <a:chOff x="15683020" y="44385025"/>
              <a:chExt cx="1623998" cy="4307825"/>
            </a:xfrm>
          </p:grpSpPr>
          <p:pic>
            <p:nvPicPr>
              <p:cNvPr id="341" name="Picture 2"/>
              <p:cNvPicPr>
                <a:picLocks noChangeAspect="1" noChangeArrowheads="1"/>
              </p:cNvPicPr>
              <p:nvPr/>
            </p:nvPicPr>
            <p:blipFill rotWithShape="1"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39" t="17400" r="60356" b="51730"/>
              <a:stretch/>
            </p:blipFill>
            <p:spPr bwMode="auto">
              <a:xfrm>
                <a:off x="15888618" y="44482432"/>
                <a:ext cx="1418400" cy="4210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2" name="TextBox 341"/>
              <p:cNvSpPr txBox="1"/>
              <p:nvPr/>
            </p:nvSpPr>
            <p:spPr>
              <a:xfrm rot="5400000">
                <a:off x="13818626" y="46249419"/>
                <a:ext cx="4252010" cy="52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Conductivity (</a:t>
                </a:r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s/m </a:t>
                </a:r>
                <a:r>
                  <a:rPr lang="en-US" sz="28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CA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9" name="TextBox 338"/>
            <p:cNvSpPr txBox="1"/>
            <p:nvPr/>
          </p:nvSpPr>
          <p:spPr>
            <a:xfrm>
              <a:off x="12718697" y="44684723"/>
              <a:ext cx="19347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Drilling result: PK</a:t>
              </a:r>
              <a:endParaRPr lang="en-CA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0" name="직선 화살표 연결선 339"/>
            <p:cNvCxnSpPr/>
            <p:nvPr/>
          </p:nvCxnSpPr>
          <p:spPr>
            <a:xfrm flipH="1" flipV="1">
              <a:off x="12577772" y="44285270"/>
              <a:ext cx="378511" cy="377226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7" name="TextBox 346"/>
          <p:cNvSpPr txBox="1"/>
          <p:nvPr/>
        </p:nvSpPr>
        <p:spPr>
          <a:xfrm>
            <a:off x="12836104" y="44683856"/>
            <a:ext cx="3373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Fournier et al., 2014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8" name="Picture 2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918" y="35932342"/>
            <a:ext cx="6603581" cy="438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9" name="Picture 3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14" y="40282810"/>
            <a:ext cx="6566400" cy="438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0" name="TextBox 349"/>
          <p:cNvSpPr txBox="1"/>
          <p:nvPr/>
        </p:nvSpPr>
        <p:spPr>
          <a:xfrm>
            <a:off x="9660952" y="40211467"/>
            <a:ext cx="7399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Dighem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900 and 7200 Hz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inversion</a:t>
            </a:r>
            <a:endParaRPr lang="en-CA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9653514" y="35932342"/>
            <a:ext cx="5075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Dighem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56k inversion</a:t>
            </a:r>
            <a:endParaRPr lang="en-CA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15630604" y="36724430"/>
            <a:ext cx="1715190" cy="4329531"/>
            <a:chOff x="23218047" y="10186258"/>
            <a:chExt cx="594375" cy="1500339"/>
          </a:xfrm>
        </p:grpSpPr>
        <p:pic>
          <p:nvPicPr>
            <p:cNvPr id="353" name="Picture 2"/>
            <p:cNvPicPr>
              <a:picLocks noChangeAspect="1" noChangeArrowheads="1"/>
            </p:cNvPicPr>
            <p:nvPr/>
          </p:nvPicPr>
          <p:blipFill rotWithShape="1"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9" t="17400" r="60356" b="51730"/>
            <a:stretch/>
          </p:blipFill>
          <p:spPr bwMode="auto">
            <a:xfrm>
              <a:off x="23320941" y="10227671"/>
              <a:ext cx="491481" cy="1458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4" name="TextBox 353"/>
            <p:cNvSpPr txBox="1"/>
            <p:nvPr/>
          </p:nvSpPr>
          <p:spPr>
            <a:xfrm rot="5400000">
              <a:off x="22571967" y="10832338"/>
              <a:ext cx="1473475" cy="181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Conductivity (</a:t>
              </a:r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s/m </a:t>
              </a:r>
              <a:r>
                <a:rPr lang="en-US" sz="28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CA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72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5"/>
  <p:tag name="ORIGINALWIDTH" val="2383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dip(t) = d(t)-d^{F}(t) = F[\sigma(t)] - F[\siginf\delta(t)]&#10;\end{eqnarray*}&#10;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57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a&#10;\end{eqnarray*}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1368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dip(t) =  \dip_{obs}(t) - F[\sigma_{est}]&#10;\end{eqnarray*}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399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triangle d[\siginf] &#10;\end{eqnarray*}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68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n&#10;\end{eqnarray*}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2.75"/>
  <p:tag name="ORIGINALWIDTH" val="19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sigma_{est}&#10;\end{eqnarray*}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5"/>
  <p:tag name="ORIGINALWIDTH" val="59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eta &#10;\end{eqnarray*}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5"/>
  <p:tag name="ORIGINALWIDTH" val="60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tau&#10;\end{eqnarray*}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655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b=(1-\eta)\tau&#10;\end{eqnarray*}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5"/>
  <p:tag name="ORIGINALWIDTH" val="795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dip(t)=G\peta(t)&#10;\end{eqnarray*}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5"/>
  <p:tag name="ORIGINALWIDTH" val="89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G&#10;\end{eqnarray*}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1992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dip_{obs}(t) = d^{IP}_{true}(t) + \triangle d[\siginf](t) + n(t)&#10;\end{eqnarray*}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92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peta(t)&#10;\end{eqnarray*}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181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F[\cdot]   &#10;\end{eqnarray*}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01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sigma(t)&#10;\end{eqnarray*}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.5"/>
  <p:tag name="ORIGINALWIDTH" val="159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siginf&#10;\end{eqnarray*}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60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d  &#10;\end{eqnarray*}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399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triangle d[\siginf] &#10;\end{eqnarray*}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"/>
  <p:tag name="ORIGINALWIDTH" val="1329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&#10;$$ log(\peta(t)) = -\frac{1}{b}t + log(a) $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5"/>
  <p:tag name="ORIGINALWIDTH" val="678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peta(t) = ae^{-\frac{1}{b}t}&#10;\end{eqnarray*}&#10;&#10;&#10;\end{document}"/>
  <p:tag name="IGUANATEXSIZE" val="2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826</Words>
  <Application>Microsoft Office PowerPoint</Application>
  <PresentationFormat>사용자 지정</PresentationFormat>
  <Paragraphs>189</Paragraphs>
  <Slides>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PowerPoint 프레젠테이션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SEOGI KANG</dc:creator>
  <cp:lastModifiedBy>SEOGI KANG</cp:lastModifiedBy>
  <cp:revision>59</cp:revision>
  <dcterms:created xsi:type="dcterms:W3CDTF">2015-02-06T00:10:42Z</dcterms:created>
  <dcterms:modified xsi:type="dcterms:W3CDTF">2015-02-08T21:43:28Z</dcterms:modified>
</cp:coreProperties>
</file>